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4" r:id="rId3"/>
    <p:sldId id="275" r:id="rId4"/>
    <p:sldId id="276" r:id="rId5"/>
    <p:sldId id="280" r:id="rId6"/>
    <p:sldId id="260" r:id="rId7"/>
    <p:sldId id="261" r:id="rId8"/>
    <p:sldId id="263" r:id="rId9"/>
    <p:sldId id="265" r:id="rId10"/>
    <p:sldId id="266" r:id="rId11"/>
    <p:sldId id="268" r:id="rId12"/>
    <p:sldId id="269" r:id="rId13"/>
    <p:sldId id="279" r:id="rId14"/>
    <p:sldId id="277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59" autoAdjust="0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F47516-2CE1-4F79-A80A-5226DE688A81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DB6671-EF8E-459E-BF15-914DD500D24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43F5C9-2694-4F8D-8030-2141B38EBBF5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E65-E50B-4D22-89E6-8692E18C0102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F27B-FE93-4498-9138-14748D1F34A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4473-A2A4-4B8E-ACEE-678D48948CEC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57174-82B1-4CA6-9DE4-18DEF57D5DA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62820-75FA-448C-82F3-F050719B0B61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C46D-B045-4B38-956F-460317F28C2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925FB9-60CA-401C-9335-3BCC41E88758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AC5367-32A4-4E7D-9C4B-980DFCC0A99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B17F-AE51-45DE-AD6E-FF733A575577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9F63-F803-4674-B96C-B068EF5A8C6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F6D7-545E-429B-8388-6520B6C71EA4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DFAD3-ED0E-4999-8D37-5F9A211396E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A3BF-117E-43AD-919C-524408774FC3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F15EC-1713-4141-A07B-7927AFF13C6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821E1B-6096-47A8-93B8-67CC69637354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96C7A3-AD23-4203-82DD-55964F6750B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9292-0A6A-4904-8D36-36AC5AFD7FCB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6BAC4-341A-47BC-ABE4-E3E117892D9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3F3EE9-9CBC-4F61-8C75-76D6848668CB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2C4816-A009-4049-88C6-E280BBDBDAA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E23D55-21F8-447B-8575-C2C116C252E6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4B19D4-C45B-4A93-8132-C169F54E7399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A91870-19FA-4973-8C77-987AC6D530F3}" type="datetimeFigureOut">
              <a:rPr lang="uk-UA"/>
              <a:pPr>
                <a:defRPr/>
              </a:pPr>
              <a:t>18.03.2020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1D302F-2D51-4B5F-A836-359A7964DE1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06" r:id="rId5"/>
    <p:sldLayoutId id="2147483711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7744" y="1844824"/>
            <a:ext cx="6318250" cy="38211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200" cap="none" dirty="0" smtClean="0"/>
              <a:t/>
            </a:r>
            <a:br>
              <a:rPr lang="uk-UA" sz="1200" cap="none" dirty="0" smtClean="0"/>
            </a:br>
            <a:r>
              <a:rPr lang="uk-UA" sz="1200" cap="none" dirty="0" smtClean="0"/>
              <a:t/>
            </a:r>
            <a:br>
              <a:rPr lang="uk-UA" sz="1200" cap="none" dirty="0" smtClean="0"/>
            </a:br>
            <a:r>
              <a:rPr lang="uk-UA" sz="1200" cap="none" dirty="0" smtClean="0"/>
              <a:t/>
            </a:r>
            <a:br>
              <a:rPr lang="uk-UA" sz="1200" cap="none" dirty="0" smtClean="0"/>
            </a:br>
            <a:r>
              <a:rPr lang="uk-UA" sz="1400" cap="none" dirty="0" smtClean="0">
                <a:solidFill>
                  <a:schemeClr val="tx1"/>
                </a:solidFill>
              </a:rPr>
              <a:t/>
            </a:r>
            <a:br>
              <a:rPr lang="uk-UA" sz="1400" cap="none" dirty="0" smtClean="0">
                <a:solidFill>
                  <a:schemeClr val="tx1"/>
                </a:solidFill>
              </a:rPr>
            </a:br>
            <a:r>
              <a:rPr lang="uk-UA" sz="1400" cap="none" dirty="0" smtClean="0">
                <a:solidFill>
                  <a:schemeClr val="tx1"/>
                </a:solidFill>
              </a:rPr>
              <a:t> </a:t>
            </a: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Міністерство освіти  і науки України</a:t>
            </a:r>
            <a:b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Державний вищий навчальний заклад</a:t>
            </a:r>
            <a:b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«Київський коледж легкої промисловості»</a:t>
            </a:r>
            <a:b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  <a: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Ознайомлення з явищем </a:t>
            </a:r>
            <a:r>
              <a:rPr lang="uk-UA" sz="3200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3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системі освіти.</a:t>
            </a:r>
            <a:br>
              <a:rPr lang="uk-UA" sz="3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200" cap="none" dirty="0" smtClean="0">
                <a:solidFill>
                  <a:schemeClr val="tx1"/>
                </a:solidFill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</a:rPr>
            </a:br>
            <a:r>
              <a:rPr lang="uk-UA" sz="1200" cap="none" dirty="0" smtClean="0">
                <a:solidFill>
                  <a:schemeClr val="tx1"/>
                </a:solidFill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</a:rPr>
            </a:br>
            <a:r>
              <a:rPr lang="uk-UA" sz="1200" cap="none" dirty="0" smtClean="0">
                <a:solidFill>
                  <a:schemeClr val="tx1"/>
                </a:solidFill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</a:rPr>
            </a:br>
            <a:r>
              <a:rPr lang="uk-UA" sz="1200" cap="none" dirty="0" smtClean="0">
                <a:solidFill>
                  <a:schemeClr val="tx1"/>
                </a:solidFill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</a:rPr>
            </a:br>
            <a:r>
              <a:rPr lang="uk-UA" sz="1200" cap="none" dirty="0" smtClean="0">
                <a:solidFill>
                  <a:schemeClr val="tx1"/>
                </a:solidFill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</a:rPr>
            </a:br>
            <a: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ПІДГОТУВАВ:                                                 ПРАКТИЧНИЙ </a:t>
            </a:r>
            <a: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  <a:b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НЕПРЕЛЬ Г.О.</a:t>
            </a:r>
            <a:r>
              <a:rPr lang="uk-UA" sz="1200" i="1" cap="none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1200" i="1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1200" i="1" cap="none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1200" i="1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1200" i="1" cap="none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1200" i="1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</a:rPr>
              <a:t>Київ, 2018</a:t>
            </a:r>
            <a:br>
              <a:rPr lang="uk-UA" sz="1200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uk-UA" sz="1200" cap="none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аспекти поведінки особистості 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СИТУАЦІЇ БУЛІНГУ  ПРЕДСТАВЛЕНІ У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785813" y="1643063"/>
            <a:ext cx="7000875" cy="48577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Потреби в здійсненні насильницьких  дій;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Потреби в підкоренні;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Потреби в підбурюванні ( </a:t>
            </a: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ВІДБУВАЄТЬСЯ ЗАПУСК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Допомогти  студенту, аби його відображення світу           змінилося     зі  </a:t>
            </a:r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зіштовхування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, підбурювання конфлікту  на пошук свого місця в цьому світі.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САМОСТВЕРДЖЕННЯ,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 ОТРИМАННЯ НЕФОРМАЛЬНОГО ЛІДЕРСТВА,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 КОНКУРЕНЦІЇ, 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 СТУДЕНТАМИ,  А З ПЕДАГОГОМ!!!</a:t>
            </a:r>
            <a:endPara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2286000"/>
            <a:ext cx="7467600" cy="42862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ПРИЧИНИ: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Відсутній авторитет батьків, який в початковій школі зміщується на функцію вчителя;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Батьки не відстояли позицію вчителя;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сім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 несформована повага до вчителя.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Формування власних авторитетних позицій;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- Відсутність здорової конкуренції яка зміщена самоствердженням за рахунок приниження іншого.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ІЗОЛЯЦІЯ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КОМУНІКАЦІЇ</a:t>
            </a:r>
            <a:b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7198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300" b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Самоусвідомлення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себе як жертва;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Занижена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Низькі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Неспроможність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постояти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себе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Є три головні ознаки, що допомагають знайти дітей групи ризику щодо потрапляння у ситуацію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1.«Певні особливості жертви» – це може бути все, чим дитина відрізняється від інших.</a:t>
            </a:r>
          </a:p>
          <a:p>
            <a:pPr marL="457200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«Множинний стрес» – і діти-ізгої, і жертви мають безліч проблем: від соціальних негараздів і конфліктів у сім’ї, до поганого здоров’я, труднощів комунікації з однолітками;</a:t>
            </a:r>
          </a:p>
          <a:p>
            <a:pPr marL="457200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«Стигматизація» за національними або фізичними особливостями дитини.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Ініціаторами цькування також можуть бути такі особи, які: 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    </a:t>
            </a:r>
            <a:r>
              <a:rPr lang="uk-UA" sz="2000" dirty="0" smtClean="0"/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агресивні, які самостверджується у цькуванні жертви;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– не вміють співчувати своїм жертвам;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фізично сильні хлопчики;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легко збудливі та дуже імпульсивні діти, з агресивною поведінкою.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мріють бути лідерами у навчальній групі;;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бажають перебувати у центрі уваги;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мають високий рівень домагань;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впевнені у своїй перевазі над жертвою;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не визнають компромісів;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інтуїтивно відчувають, що однокласники не зможуть чинити опір;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мають слабкий рівень самоконтролю.</a:t>
            </a:r>
          </a:p>
          <a:p>
            <a:pPr>
              <a:lnSpc>
                <a:spcPct val="90000"/>
              </a:lnSpc>
            </a:pPr>
            <a:endParaRPr lang="uk-U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діяти педагогу, аби не ініціювати 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навчальному  закладі: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88"/>
            <a:ext cx="7543800" cy="46720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Збереження авторитету педагогічного колективу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 не обговорювати колег зі студентами, та не піддавати сумніву їх професіоналізм);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.Будь-які зауваження в сторону студента про його зовнішній вигляд, чи розумові здібності, краще обговорювати в особистій формі;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 помітили у групі студента схильного до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намагайтесь включити його у активне студентське життя(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студрада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профком, спортивні секції, участь у виставках та презентаціях)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ШЛЯХИ ПРИПИНЕННЯ БУЛІНГУ У НАВЧАЛЬНОМУ ЗАКЛАДІ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1.ПСИХОЛОГУ ТА ПЕДАГОГУ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ПЕРЕВІРИТИ ІНФОРМАЦІЮ ЗА ОЗНАКАМИ: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Методи прояву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Механізми запуску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2. ДІЇ ПСИХОЛОГА: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Провести профілактичні семінари зі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студентами та педагогами;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Розробити методичні рекомендації для запобігання та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розвязання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ситуації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у начальному закладі;</a:t>
            </a:r>
          </a:p>
          <a:p>
            <a:pPr>
              <a:lnSpc>
                <a:spcPct val="80000"/>
              </a:lnSpc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Провести консультацію з батьками учасників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3. ДІЯТИ ПО ПРИНЦИПУ СИСТЕМНОСТІ:</a:t>
            </a:r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Робота організовується з урахуванням інтересів студентів та залученням усіх учасників навчально-виховного процесу: адміністрації, педагогів , батьків, студентів та студентської громадськості.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uk-U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214313"/>
            <a:ext cx="7467600" cy="61166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                 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uk-UA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ПРОБЛЕМУ ВИРІШЕНО!!!!</a:t>
            </a:r>
            <a:endParaRPr lang="uk-UA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8625" y="2571750"/>
            <a:ext cx="7643813" cy="3857625"/>
          </a:xfrm>
          <a:prstGeom prst="triangle">
            <a:avLst>
              <a:gd name="adj" fmla="val 50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3800" dirty="0"/>
              <a:t>*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1500" y="5286375"/>
            <a:ext cx="3429000" cy="1071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4"/>
          </p:cNvCxnSpPr>
          <p:nvPr/>
        </p:nvCxnSpPr>
        <p:spPr>
          <a:xfrm rot="5400000" flipH="1">
            <a:off x="5679282" y="4036218"/>
            <a:ext cx="1143000" cy="3643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rot="16200000" flipH="1">
            <a:off x="3085307" y="3736181"/>
            <a:ext cx="2357438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758113" cy="60452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Перешкоди до вирішення соціальної проблеми 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uk-U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Небажання дорослих  розібратись у ситуації, проблему потрібно вирішувати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об'єктивно</a:t>
            </a:r>
            <a:endParaRPr lang="uk-U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Дорослі втрачають дорослість  відстоюючи своїх дітей; Брак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комунікації між дитиною та дорослим.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uk-UA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7467600" cy="2428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(від англ.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Bully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хуліган, залякувати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цькування-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залякування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терор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страх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підпорядкувати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5"/>
            <a:ext cx="7467600" cy="375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dirty="0" smtClean="0"/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даними опитування ЮНІСЕФ, 67% дітей зіштовхувались з проявами насилля у навчальному закладі протягом останніх трьох місяців.  Кожна четверта дитина (24%) ставала жертвою насилля з боку однокласників.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тих,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мовчать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40%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соромляться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22%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7467600" cy="1285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 БУЛІНГУ:</a:t>
            </a:r>
            <a:endParaRPr lang="uk-UA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214438"/>
            <a:ext cx="7567612" cy="5259387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300" dirty="0" smtClean="0"/>
              <a:t> -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Фізичний </a:t>
            </a:r>
            <a:r>
              <a:rPr lang="uk-UA" sz="3600" b="1" i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штовхання, підніжки,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зачіпачання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бійки, стусани, ляпаси,«сканування» тіла, нанесення тілесних ушкоджень тощо.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Економічний </a:t>
            </a:r>
            <a:r>
              <a:rPr lang="uk-UA" sz="3600" b="1" i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крадіжки, пошкодження чи знищення одягу та інших особистих речей жертви, вимагання грошей тощо.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- Психологічний </a:t>
            </a:r>
            <a:r>
              <a:rPr lang="uk-UA" sz="3600" b="1" i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принизливі погляди, жести, образливі рухи тіла, міміки обличчя, поширення образливих чуток, ізоляція, ігнорування, погрози,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жарти,маніпуляції, шантаж тощо.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uk-UA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428625"/>
            <a:ext cx="7496175" cy="6045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/>
              <a:t>-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Сексуальний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–принизливі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погляди, жести,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образливі рухи тіла, прізвиська та образи сексуального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характеру, зйомки у переодягальнях, поширення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образливих чуток, сексуальні погрози, жарти тощо.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Кібербулінг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–приниження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допомогою мобільних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телефонів,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інших електронних пристроїв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(пересилка неоднозначних фото, обзивання по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телефону, знімання на відео бійок чи інших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принижень і викладання відео в мережу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цькування через соціальні мережі).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Прихований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пліток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брехня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звинувачення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зруйнувати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похитнути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Наочний приклад </a:t>
            </a:r>
            <a:r>
              <a:rPr lang="uk-U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булінгу</a:t>
            </a:r>
            <a:endParaRPr lang="uk-UA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Igor\Pictures\1534135544_bulling-v-shkol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4286250"/>
            <a:ext cx="3657600" cy="1970088"/>
          </a:xfrm>
        </p:spPr>
      </p:pic>
      <p:pic>
        <p:nvPicPr>
          <p:cNvPr id="19459" name="Picture 3" descr="C:\Users\Igor\Pictures\7805b61e2d2aac72e08fb097b695af0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70375" y="2071688"/>
            <a:ext cx="3657600" cy="2500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28688" y="857250"/>
            <a:ext cx="6643687" cy="4929188"/>
          </a:xfrm>
          <a:prstGeom prst="triangle">
            <a:avLst>
              <a:gd name="adj" fmla="val 49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50" y="428625"/>
            <a:ext cx="3357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ПІДБУРЮВАЧ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29313"/>
            <a:ext cx="27146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ЖЕРТВА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9188" y="6000750"/>
            <a:ext cx="3857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ЦЬКУВАЛЬНИК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214563" y="3571875"/>
            <a:ext cx="37861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6600" b="1" i="1">
                <a:latin typeface="Century Schoolbook" pitchFamily="18" charset="0"/>
              </a:rPr>
              <a:t>БУЛІНГ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4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РОЗГЛЯНЕМО ПРОЯВ БУЛІНГУ, ЯК :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b="1" dirty="0" smtClean="0"/>
              <a:t>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САНКЦІОНОВАНЕ ВИРАЖЕННЯ АГРЕСІЇ, ЯКА ПРИНОСИТЬ ШКОДУ ІНШОМУ;</a:t>
            </a:r>
          </a:p>
          <a:p>
            <a:pPr>
              <a:buFont typeface="Wingdings" pitchFamily="2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- ФОРМА АДАПТАЦІЇ ДИТИНИ ДО СОЦІАЛЬНОГО ЖИТТЯ, В ЯКОМУ ВОНА ОДНА;</a:t>
            </a:r>
          </a:p>
          <a:p>
            <a:pPr>
              <a:buFont typeface="Wingdings" pitchFamily="2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- ФОРМА САМОСТВЕРДЖЕННЯ, ФОРМА ОТРИМАННЯ НЕФОРМАЛЬНОГО ЛІДЕРСТВА, ФОРМА КОНКУРЕНЦІЇ, НЕ ЗДІТЬМИ, А З ПЕДАГОГОМ!!!;</a:t>
            </a:r>
          </a:p>
          <a:p>
            <a:pPr>
              <a:buFont typeface="Wingdings" pitchFamily="2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- ІЗОЛЯЦІЯ ДИТИНИ З КОМУНІКАЦІЇ.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 ФОРМА АДАПТАЦІЇ ОСОБИСТОСТІ  ДО СОЦІАЛЬНОГО ЖИТТЯ В ЯКОМУ ВОНА, ОДНА: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НАВЧАЛЬНОМУ ЗАКЛАДІ ОСОБИСТІСТЬ ФУНКЦІОНУЄ У ТАКИХ ВИМІРАХ:</a:t>
            </a:r>
            <a:endParaRPr lang="uk-UA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СОЦІАЛЬНИЙ – СТУДЕНТ ГРУПИ;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СКІЛЬКИ ВОНА ЗДАТНА ПОЗИЦІОНУВАТИ СЕБЕ;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СКІЛЬКИ ВОНА ВНУТРІШНЬО ВІДЧУВАЄ СЕБЕ ЗАХИЩЕНОЮ; 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СФОРМОВАНІСТЬ АВТОРИТЕТУ ВИКЛАДАЧА.</a:t>
            </a:r>
            <a:endParaRPr lang="uk-UA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САНКЦІОНОВАНЕ ВИРАЖЕННЯ АГРЕСІЇ, ЯКА ПРИНОСИТЬ ШКОДУ ІНШОМУ: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МЕТА БУЛІНГУ: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Отримання задоволення від пригноблення іншого (драйв….)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ПРИЧИНИ: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Зміна цінностей у суспільстві, а саме, зросла тенденція виховання лідерів, яка в свою чергу змістилась на: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ЯКЩО  ТИ  ЦЬКУЄШ  ІНШОГО, ТИ ОТРИМУЄШ  ЛІДЕРСЬКІ  ПОЗИЦІЇ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Навчити особистість жити у суспільстві  не принижуючи іншого!!!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1230</TotalTime>
  <Words>886</Words>
  <Application>Microsoft Office PowerPoint</Application>
  <PresentationFormat>Экран (4:3)</PresentationFormat>
  <Paragraphs>96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     Міністерство освіти  і науки України Державний вищий навчальний заклад «Київський коледж легкої промисловості»    Презентація на тему:  Ознайомлення з явищем булінг у системі освіти.       ПІДГОТУВАВ:                                                 ПРАКТИЧНИЙ ПСИХОЛОГ                                                                                                      НЕПРЕЛЬ Г.О.   Київ, 2018 </vt:lpstr>
      <vt:lpstr>Булінг (від англ. Bully - хуліган, залякувати) цькування-  це залякування, фізичний або психологічний терор, спрямований на те, щоб викликати в іншого страх і тим самим підпорядкувати його собі.  </vt:lpstr>
      <vt:lpstr>ФОРМИ БУЛІНГУ:</vt:lpstr>
      <vt:lpstr>Презентация PowerPoint</vt:lpstr>
      <vt:lpstr>Наочний приклад булінгу</vt:lpstr>
      <vt:lpstr>Презентация PowerPoint</vt:lpstr>
      <vt:lpstr>РОЗГЛЯНЕМО ПРОЯВ БУЛІНГУ, ЯК :</vt:lpstr>
      <vt:lpstr>ЯК  ФОРМА АДАПТАЦІЇ ОСОБИСТОСТІ  ДО СОЦІАЛЬНОГО ЖИТТЯ В ЯКОМУ ВОНА, ОДНА:</vt:lpstr>
      <vt:lpstr>САНКЦІОНОВАНЕ ВИРАЖЕННЯ АГРЕСІЇ, ЯКА ПРИНОСИТЬ ШКОДУ ІНШОМУ:</vt:lpstr>
      <vt:lpstr>Основні аспекти поведінки особистості  В  СИТУАЦІЇ БУЛІНГУ  ПРЕДСТАВЛЕНІ У формІ:</vt:lpstr>
      <vt:lpstr>ФОРМА САМОСТВЕРДЖЕННЯ,  ФОРМА ОТРИМАННЯ НЕФОРМАЛЬНОГО ЛІДЕРСТВА,  ФОРМА КОНКУРЕНЦІЇ,  НЕ З СТУДЕНТАМИ,  А З ПЕДАГОГОМ!!!</vt:lpstr>
      <vt:lpstr> ІЗОЛЯЦІЯ З КОМУНІКАЦІЇ </vt:lpstr>
      <vt:lpstr>Ініціаторами цькування також можуть бути такі особи, які: </vt:lpstr>
      <vt:lpstr>Як діяти педагогу, аби не ініціювати  булінг у навчальному  закладі:</vt:lpstr>
      <vt:lpstr>ШЛЯХИ ПРИПИНЕННЯ БУЛІНГУ У НАВЧАЛЬНОМУ ЗАКЛАДІ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БУЛІНГ</dc:title>
  <dc:creator>Igor</dc:creator>
  <cp:lastModifiedBy>Пользователь Windows</cp:lastModifiedBy>
  <cp:revision>118</cp:revision>
  <dcterms:created xsi:type="dcterms:W3CDTF">2018-11-20T16:03:53Z</dcterms:created>
  <dcterms:modified xsi:type="dcterms:W3CDTF">2020-03-18T21:50:57Z</dcterms:modified>
</cp:coreProperties>
</file>