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handoutMasterIdLst>
    <p:handoutMasterId r:id="rId13"/>
  </p:handoutMasterIdLst>
  <p:sldIdLst>
    <p:sldId id="256" r:id="rId2"/>
    <p:sldId id="257" r:id="rId3"/>
    <p:sldId id="262" r:id="rId4"/>
    <p:sldId id="258" r:id="rId5"/>
    <p:sldId id="260" r:id="rId6"/>
    <p:sldId id="263" r:id="rId7"/>
    <p:sldId id="265" r:id="rId8"/>
    <p:sldId id="259" r:id="rId9"/>
    <p:sldId id="266" r:id="rId10"/>
    <p:sldId id="274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6237" autoAdjust="0"/>
  </p:normalViewPr>
  <p:slideViewPr>
    <p:cSldViewPr snapToGrid="0">
      <p:cViewPr>
        <p:scale>
          <a:sx n="62" d="100"/>
          <a:sy n="62" d="100"/>
        </p:scale>
        <p:origin x="-60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DE383-C28D-4738-B1F6-9AC38E617723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7F9C8-A718-4DEF-B26E-4AFF15855B8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698720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129812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2911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868541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092653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293515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428994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85582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024652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465194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71287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213961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668542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43596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608699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35759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473DF-F7BF-4C86-B061-85BC17742B3E}" type="datetimeFigureOut">
              <a:rPr lang="uk-UA" smtClean="0"/>
              <a:pPr/>
              <a:t>05.03.2020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54D02C-DA94-45B8-9B08-FFBE762BE11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670789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uk-UA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uk-UA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uk-UA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uk-UA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uk-UA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uk-UA" sz="6600" b="1" dirty="0" smtClean="0">
                <a:solidFill>
                  <a:srgbClr val="FF0000"/>
                </a:solidFill>
                <a:latin typeface="Comic Sans MS" pitchFamily="66" charset="0"/>
              </a:rPr>
              <a:t>Клопоти Святого Валентина в безпеці  інтиму </a:t>
            </a:r>
            <a:endParaRPr lang="uk-UA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Сердце 3"/>
          <p:cNvSpPr/>
          <p:nvPr/>
        </p:nvSpPr>
        <p:spPr>
          <a:xfrm>
            <a:off x="592667" y="999307"/>
            <a:ext cx="914400" cy="902689"/>
          </a:xfrm>
          <a:prstGeom prst="hear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Сердце 4"/>
          <p:cNvSpPr/>
          <p:nvPr/>
        </p:nvSpPr>
        <p:spPr>
          <a:xfrm>
            <a:off x="2286000" y="496389"/>
            <a:ext cx="483326" cy="404947"/>
          </a:xfrm>
          <a:prstGeom prst="hear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ердце 5"/>
          <p:cNvSpPr/>
          <p:nvPr/>
        </p:nvSpPr>
        <p:spPr>
          <a:xfrm>
            <a:off x="248194" y="5590903"/>
            <a:ext cx="914400" cy="914400"/>
          </a:xfrm>
          <a:prstGeom prst="hear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ердце 6"/>
          <p:cNvSpPr/>
          <p:nvPr/>
        </p:nvSpPr>
        <p:spPr>
          <a:xfrm>
            <a:off x="1959429" y="6048103"/>
            <a:ext cx="705394" cy="731142"/>
          </a:xfrm>
          <a:prstGeom prst="hear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rgbClr val="FF0000"/>
              </a:solidFill>
            </a:endParaRPr>
          </a:p>
        </p:txBody>
      </p:sp>
      <p:sp>
        <p:nvSpPr>
          <p:cNvPr id="8" name="Сердце 7"/>
          <p:cNvSpPr/>
          <p:nvPr/>
        </p:nvSpPr>
        <p:spPr>
          <a:xfrm>
            <a:off x="9039497" y="1130716"/>
            <a:ext cx="1201783" cy="914400"/>
          </a:xfrm>
          <a:prstGeom prst="hear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ердце 8"/>
          <p:cNvSpPr/>
          <p:nvPr/>
        </p:nvSpPr>
        <p:spPr>
          <a:xfrm>
            <a:off x="3735977" y="966"/>
            <a:ext cx="796835" cy="653144"/>
          </a:xfrm>
          <a:prstGeom prst="hear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ердце 9"/>
          <p:cNvSpPr/>
          <p:nvPr/>
        </p:nvSpPr>
        <p:spPr>
          <a:xfrm>
            <a:off x="9640389" y="3775166"/>
            <a:ext cx="1959428" cy="1789611"/>
          </a:xfrm>
          <a:prstGeom prst="hear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5471160" y="4572000"/>
            <a:ext cx="3947160" cy="1539240"/>
          </a:xfrm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b="1" dirty="0" smtClean="0">
              <a:solidFill>
                <a:srgbClr val="FF0000"/>
              </a:solidFill>
              <a:latin typeface="Segoe Print" pitchFamily="2" charset="0"/>
            </a:endParaRPr>
          </a:p>
          <a:p>
            <a:pPr algn="ctr"/>
            <a:endParaRPr lang="uk-UA" b="1" dirty="0" smtClean="0">
              <a:solidFill>
                <a:srgbClr val="FF0000"/>
              </a:solidFill>
              <a:latin typeface="Segoe Print" pitchFamily="2" charset="0"/>
            </a:endParaRPr>
          </a:p>
          <a:p>
            <a:pPr algn="ctr"/>
            <a:endParaRPr lang="uk-UA" b="1" dirty="0" smtClean="0">
              <a:solidFill>
                <a:srgbClr val="FF0000"/>
              </a:solidFill>
              <a:latin typeface="Segoe Print" pitchFamily="2" charset="0"/>
            </a:endParaRPr>
          </a:p>
          <a:p>
            <a:pPr algn="ctr"/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Практичний психолог</a:t>
            </a:r>
          </a:p>
          <a:p>
            <a:pPr algn="ctr"/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Ганна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Непрель </a:t>
            </a:r>
            <a:endParaRPr lang="uk-UA" b="1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6941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Без назва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" y="630554"/>
            <a:ext cx="4632960" cy="3712846"/>
          </a:xfrm>
          <a:prstGeom prst="rect">
            <a:avLst/>
          </a:prstGeom>
        </p:spPr>
      </p:pic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199" y="2528887"/>
            <a:ext cx="4846321" cy="405479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4663440"/>
            <a:ext cx="4587240" cy="1752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Фізичне втручання в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природний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розвиток, змінює результат розвитку, зазвичай негативно.</a:t>
            </a:r>
            <a:endParaRPr lang="uk-UA" b="1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СТАТЕВЕ-ДОЗРІВАННЯ.-ДІТИ-ВІД-ДВАНАДЦЯТИ-ДО-ВІСІМНАДЦЯТИ-РОКІВ.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5880" y="502920"/>
            <a:ext cx="7574280" cy="58674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008" y="116546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ЗАКОХАНІСТЬ</a:t>
            </a:r>
            <a:endParaRPr lang="uk-UA" sz="6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07891"/>
            <a:ext cx="8596668" cy="3880773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Волна 3"/>
          <p:cNvSpPr/>
          <p:nvPr/>
        </p:nvSpPr>
        <p:spPr>
          <a:xfrm>
            <a:off x="371419" y="1066800"/>
            <a:ext cx="8783466" cy="5791200"/>
          </a:xfrm>
          <a:prstGeom prst="wave">
            <a:avLst>
              <a:gd name="adj1" fmla="val 12500"/>
              <a:gd name="adj2" fmla="val 796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3200" b="1" dirty="0" smtClean="0">
                <a:latin typeface="Comic Sans MS" pitchFamily="66" charset="0"/>
              </a:rPr>
              <a:t>- емоційне захоплення, яке супроводжується переживаннями стосовно суб'єкта, його ідеалізація.</a:t>
            </a:r>
          </a:p>
          <a:p>
            <a:r>
              <a:rPr lang="uk-UA" sz="3200" b="1" dirty="0" smtClean="0">
                <a:solidFill>
                  <a:srgbClr val="0070C0"/>
                </a:solidFill>
                <a:latin typeface="Comic Sans MS" pitchFamily="66" charset="0"/>
              </a:rPr>
              <a:t>Психологічна суть</a:t>
            </a:r>
            <a:r>
              <a:rPr lang="uk-UA" sz="32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uk-UA" sz="3200" b="1" dirty="0" smtClean="0">
                <a:latin typeface="Comic Sans MS" pitchFamily="66" charset="0"/>
              </a:rPr>
              <a:t>закріпити духовний зв’язок між обома, перш ніж вони перетнуть межу інтимності. </a:t>
            </a:r>
            <a:endParaRPr lang="uk-UA" sz="4400" b="1" dirty="0">
              <a:latin typeface="Comic Sans MS" pitchFamily="66" charset="0"/>
            </a:endParaRPr>
          </a:p>
        </p:txBody>
      </p:sp>
      <p:sp>
        <p:nvSpPr>
          <p:cNvPr id="5" name="Сердце 4"/>
          <p:cNvSpPr/>
          <p:nvPr/>
        </p:nvSpPr>
        <p:spPr>
          <a:xfrm>
            <a:off x="204406" y="364316"/>
            <a:ext cx="1598895" cy="1075509"/>
          </a:xfrm>
          <a:prstGeom prst="heart">
            <a:avLst/>
          </a:prstGeom>
          <a:solidFill>
            <a:schemeClr val="accent5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92584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79411"/>
            <a:ext cx="6511686" cy="2459261"/>
          </a:xfrm>
        </p:spPr>
        <p:txBody>
          <a:bodyPr>
            <a:normAutofit/>
          </a:bodyPr>
          <a:lstStyle/>
          <a:p>
            <a:pPr algn="r"/>
            <a:r>
              <a:rPr lang="uk-UA" sz="66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КОХАННЯ</a:t>
            </a:r>
            <a:endParaRPr lang="uk-UA" sz="66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Сердце 3"/>
          <p:cNvSpPr/>
          <p:nvPr/>
        </p:nvSpPr>
        <p:spPr>
          <a:xfrm>
            <a:off x="326571" y="379411"/>
            <a:ext cx="1606732" cy="939938"/>
          </a:xfrm>
          <a:prstGeom prst="heart">
            <a:avLst/>
          </a:prstGeom>
          <a:solidFill>
            <a:schemeClr val="accent2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Сердце 4"/>
          <p:cNvSpPr/>
          <p:nvPr/>
        </p:nvSpPr>
        <p:spPr>
          <a:xfrm>
            <a:off x="1129936" y="673895"/>
            <a:ext cx="1456509" cy="875643"/>
          </a:xfrm>
          <a:prstGeom prst="heart">
            <a:avLst/>
          </a:prstGeom>
          <a:solidFill>
            <a:schemeClr val="accent2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Волна 7"/>
          <p:cNvSpPr/>
          <p:nvPr/>
        </p:nvSpPr>
        <p:spPr>
          <a:xfrm>
            <a:off x="584199" y="1492476"/>
            <a:ext cx="8356601" cy="5365523"/>
          </a:xfrm>
          <a:prstGeom prst="wav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4000" b="1" dirty="0" smtClean="0">
                <a:solidFill>
                  <a:schemeClr val="tx1"/>
                </a:solidFill>
                <a:latin typeface="Comic Sans MS" pitchFamily="66" charset="0"/>
              </a:rPr>
              <a:t>ЦЕ ФУНКЦІЯ У ВІДНОСИНАХ,ТЕ ЯК МИ СЕБЕ ВІДЧУВАЄМО У ВІДНОСИНАХ  З КОХАНОЮ ЛЮДИНОЮ.</a:t>
            </a:r>
            <a:endParaRPr lang="uk-UA" sz="4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4471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261257" y="391886"/>
            <a:ext cx="1567543" cy="1267097"/>
          </a:xfrm>
          <a:prstGeom prst="hear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Прямоугольник 2"/>
          <p:cNvSpPr/>
          <p:nvPr/>
        </p:nvSpPr>
        <p:spPr>
          <a:xfrm>
            <a:off x="2129246" y="2455816"/>
            <a:ext cx="6999514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3200" b="1" dirty="0">
                <a:latin typeface="Comic Sans MS" panose="030F0702030302020204" pitchFamily="66" charset="0"/>
                <a:ea typeface="Arial" panose="020B0604020202020204" pitchFamily="34" charset="0"/>
                <a:cs typeface="Times New Roman" panose="02020603050405020304" pitchFamily="18" charset="0"/>
              </a:rPr>
              <a:t>ЯКЩО </a:t>
            </a:r>
            <a:r>
              <a:rPr lang="uk-UA" sz="3200" b="1" dirty="0" smtClean="0">
                <a:latin typeface="Comic Sans MS" panose="030F0702030302020204" pitchFamily="66" charset="0"/>
                <a:ea typeface="Arial" panose="020B0604020202020204" pitchFamily="34" charset="0"/>
                <a:cs typeface="Times New Roman" panose="02020603050405020304" pitchFamily="18" charset="0"/>
              </a:rPr>
              <a:t>ДВОЄ ЛЮДЕЙ </a:t>
            </a:r>
            <a:r>
              <a:rPr lang="uk-UA" sz="3200" b="1" dirty="0">
                <a:latin typeface="Comic Sans MS" panose="030F0702030302020204" pitchFamily="66" charset="0"/>
                <a:ea typeface="Arial" panose="020B0604020202020204" pitchFamily="34" charset="0"/>
                <a:cs typeface="Times New Roman" panose="02020603050405020304" pitchFamily="18" charset="0"/>
              </a:rPr>
              <a:t>ВИРІШИЛИ ПЕРЕЙТИ ДО СТАТЕВИХ СТОСУНКІВ, ТО Й ВІДПОВІДАЛЬНІСТЬ </a:t>
            </a:r>
            <a:r>
              <a:rPr lang="uk-UA" sz="3200" b="1" dirty="0" smtClean="0">
                <a:latin typeface="Comic Sans MS" panose="030F0702030302020204" pitchFamily="66" charset="0"/>
                <a:ea typeface="Arial" panose="020B0604020202020204" pitchFamily="34" charset="0"/>
                <a:cs typeface="Times New Roman" panose="02020603050405020304" pitchFamily="18" charset="0"/>
              </a:rPr>
              <a:t>МАЄ </a:t>
            </a:r>
            <a:r>
              <a:rPr lang="uk-UA" sz="3200" b="1" dirty="0">
                <a:latin typeface="Comic Sans MS" panose="030F0702030302020204" pitchFamily="66" charset="0"/>
                <a:ea typeface="Arial" panose="020B0604020202020204" pitchFamily="34" charset="0"/>
                <a:cs typeface="Times New Roman" panose="02020603050405020304" pitchFamily="18" charset="0"/>
              </a:rPr>
              <a:t>БУТИ СПІЛЬНА – ЦЕ І Є ОЗНАКОЮ ЗРІЛОСТІ ВІДНОСИН.</a:t>
            </a:r>
            <a:endParaRPr lang="uk-UA" sz="3200" dirty="0">
              <a:latin typeface="Comic Sans MS" panose="030F0702030302020204" pitchFamily="66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Сердце 3"/>
          <p:cNvSpPr/>
          <p:nvPr/>
        </p:nvSpPr>
        <p:spPr>
          <a:xfrm>
            <a:off x="1051560" y="960120"/>
            <a:ext cx="1066800" cy="914400"/>
          </a:xfrm>
          <a:prstGeom prst="hear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6" name="Рисунок 5" descr="Без названия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720" y="0"/>
            <a:ext cx="4648200" cy="24688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5914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Причини згоди на статеву </a:t>
            </a:r>
            <a:r>
              <a:rPr lang="uk-UA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близькість</a:t>
            </a:r>
            <a:r>
              <a:rPr lang="uk-UA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8680" y="1965960"/>
            <a:ext cx="8405322" cy="4434840"/>
          </a:xfrm>
        </p:spPr>
        <p:txBody>
          <a:bodyPr>
            <a:normAutofit fontScale="92500" lnSpcReduction="20000"/>
          </a:bodyPr>
          <a:lstStyle/>
          <a:p>
            <a:r>
              <a:rPr lang="uk-UA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Щоб довести своє кохання</a:t>
            </a:r>
          </a:p>
          <a:p>
            <a:r>
              <a:rPr lang="uk-UA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Щоб утримати коханого, через побоювання, що в іншому разі він її покине</a:t>
            </a:r>
          </a:p>
          <a:p>
            <a:r>
              <a:rPr lang="uk-UA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З цікавості </a:t>
            </a:r>
          </a:p>
          <a:p>
            <a:r>
              <a:rPr lang="uk-UA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Через упевненість, що «всі так роблять</a:t>
            </a:r>
            <a:r>
              <a:rPr lang="uk-UA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»</a:t>
            </a:r>
            <a:endParaRPr lang="uk-UA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uk-UA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Щоб стати популярнішим серед однолітків </a:t>
            </a:r>
          </a:p>
          <a:p>
            <a:r>
              <a:rPr lang="uk-UA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За </a:t>
            </a:r>
            <a:r>
              <a:rPr lang="uk-UA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гроші чи подарунки </a:t>
            </a:r>
          </a:p>
          <a:p>
            <a:r>
              <a:rPr lang="uk-UA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Тому, що обом цього хотілося</a:t>
            </a:r>
          </a:p>
          <a:p>
            <a:r>
              <a:rPr lang="uk-UA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У стані алкогольного чи наркотичного </a:t>
            </a:r>
            <a:r>
              <a:rPr lang="uk-UA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сп'яніння</a:t>
            </a:r>
            <a:endParaRPr lang="uk-UA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uk-UA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2412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81438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chemeClr val="accent2"/>
                </a:solidFill>
                <a:latin typeface="Comic Sans MS" pitchFamily="66" charset="0"/>
              </a:rPr>
              <a:t>МЕТОДИ КОНТРАЦЕПЦІЇ</a:t>
            </a:r>
            <a:r>
              <a:rPr lang="uk-UA" sz="4800" b="1" dirty="0">
                <a:solidFill>
                  <a:schemeClr val="accent2"/>
                </a:solidFill>
                <a:latin typeface="Comic Sans MS" pitchFamily="66" charset="0"/>
              </a:rPr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3200" b="1" dirty="0" smtClean="0">
                <a:solidFill>
                  <a:schemeClr val="tx1"/>
                </a:solidFill>
                <a:latin typeface="Comic Sans MS" pitchFamily="66" charset="0"/>
              </a:rPr>
              <a:t>Перерваний статевий акт. </a:t>
            </a:r>
          </a:p>
          <a:p>
            <a:pPr>
              <a:buNone/>
            </a:pPr>
            <a:r>
              <a:rPr lang="uk-UA" sz="3200" b="1" dirty="0" smtClean="0">
                <a:solidFill>
                  <a:schemeClr val="tx1"/>
                </a:solidFill>
                <a:latin typeface="Comic Sans MS" pitchFamily="66" charset="0"/>
              </a:rPr>
              <a:t>Презерватив</a:t>
            </a:r>
          </a:p>
          <a:p>
            <a:pPr>
              <a:buNone/>
            </a:pPr>
            <a:r>
              <a:rPr lang="uk-UA" sz="3200" b="1" dirty="0" smtClean="0">
                <a:solidFill>
                  <a:schemeClr val="tx1"/>
                </a:solidFill>
                <a:latin typeface="Comic Sans MS" pitchFamily="66" charset="0"/>
              </a:rPr>
              <a:t>Хімічні  методи (за рекомендацією лікаря)</a:t>
            </a:r>
          </a:p>
          <a:p>
            <a:pPr>
              <a:buNone/>
            </a:pPr>
            <a:r>
              <a:rPr lang="uk-UA" sz="3200" b="1" dirty="0" smtClean="0">
                <a:solidFill>
                  <a:schemeClr val="tx1"/>
                </a:solidFill>
                <a:latin typeface="Comic Sans MS" pitchFamily="66" charset="0"/>
              </a:rPr>
              <a:t>Гормональні методи (за рекомендацією лікаря)</a:t>
            </a:r>
          </a:p>
          <a:p>
            <a:pPr>
              <a:buNone/>
            </a:pPr>
            <a:endParaRPr lang="uk-UA" sz="2400" b="1" u="sng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buNone/>
            </a:pPr>
            <a:endParaRPr lang="uk-UA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Сердце 4"/>
          <p:cNvSpPr/>
          <p:nvPr/>
        </p:nvSpPr>
        <p:spPr>
          <a:xfrm>
            <a:off x="9662160" y="2331720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ердце 6"/>
          <p:cNvSpPr/>
          <p:nvPr/>
        </p:nvSpPr>
        <p:spPr>
          <a:xfrm>
            <a:off x="228600" y="5623560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718840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НАСЛІДКИ РАННЬОГО ТА НЕЗАХИЩЕНОГО СЕКСУ:</a:t>
            </a:r>
            <a:endParaRPr lang="uk-UA" sz="40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ІПСШ (</a:t>
            </a:r>
            <a:r>
              <a:rPr lang="ru-RU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інфекції</a:t>
            </a:r>
            <a:r>
              <a:rPr lang="ru-RU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, </a:t>
            </a:r>
            <a:r>
              <a:rPr lang="ru-RU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що</a:t>
            </a:r>
            <a:r>
              <a:rPr lang="ru-RU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передаються</a:t>
            </a:r>
            <a:r>
              <a:rPr lang="ru-RU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статевим</a:t>
            </a:r>
            <a:r>
              <a:rPr lang="ru-RU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 шляхом)</a:t>
            </a:r>
            <a:endParaRPr lang="uk-UA" sz="28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uk-UA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Ризик захворювання на СНІД</a:t>
            </a:r>
          </a:p>
          <a:p>
            <a:r>
              <a:rPr lang="uk-UA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Ризик захворювань на Гепатит</a:t>
            </a:r>
          </a:p>
          <a:p>
            <a:r>
              <a:rPr lang="uk-UA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Небажана вагітність</a:t>
            </a:r>
          </a:p>
          <a:p>
            <a:r>
              <a:rPr lang="uk-UA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Проблеми з розвитком репродуктивної системи, безпліддя……</a:t>
            </a:r>
          </a:p>
        </p:txBody>
      </p:sp>
      <p:sp>
        <p:nvSpPr>
          <p:cNvPr id="4" name="Сердце 3"/>
          <p:cNvSpPr/>
          <p:nvPr/>
        </p:nvSpPr>
        <p:spPr>
          <a:xfrm>
            <a:off x="9274002" y="2602375"/>
            <a:ext cx="1266998" cy="914400"/>
          </a:xfrm>
          <a:prstGeom prst="hear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811955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2466" y="83978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solidFill>
                  <a:schemeClr val="accent6"/>
                </a:solidFill>
                <a:latin typeface="Comic Sans MS" panose="030F0702030302020204" pitchFamily="66" charset="0"/>
              </a:rPr>
              <a:t>Статеве дозрівання 14-18років</a:t>
            </a:r>
            <a:endParaRPr lang="uk-UA" sz="4400" dirty="0">
              <a:solidFill>
                <a:schemeClr val="accent6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uk-UA" sz="4000" b="1" dirty="0" smtClean="0">
                <a:solidFill>
                  <a:schemeClr val="tx1"/>
                </a:solidFill>
                <a:latin typeface="Comic Sans MS" pitchFamily="66" charset="0"/>
              </a:rPr>
              <a:t>- процес досягнення організмом такого анатомічного та фізіологічного розвитку, що робить його здатним до розмноження. </a:t>
            </a:r>
          </a:p>
          <a:p>
            <a:pPr>
              <a:buNone/>
            </a:pPr>
            <a:endParaRPr lang="uk-UA" sz="2400" dirty="0" smtClean="0">
              <a:solidFill>
                <a:schemeClr val="tx1"/>
              </a:solidFill>
            </a:endParaRPr>
          </a:p>
        </p:txBody>
      </p:sp>
      <p:sp>
        <p:nvSpPr>
          <p:cNvPr id="4" name="Сердце 3"/>
          <p:cNvSpPr/>
          <p:nvPr/>
        </p:nvSpPr>
        <p:spPr>
          <a:xfrm>
            <a:off x="204651" y="6097589"/>
            <a:ext cx="862149" cy="760411"/>
          </a:xfrm>
          <a:prstGeom prst="hear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Сердце 4"/>
          <p:cNvSpPr/>
          <p:nvPr/>
        </p:nvSpPr>
        <p:spPr>
          <a:xfrm>
            <a:off x="0" y="0"/>
            <a:ext cx="1323703" cy="1254034"/>
          </a:xfrm>
          <a:prstGeom prst="hear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ердце 5"/>
          <p:cNvSpPr/>
          <p:nvPr/>
        </p:nvSpPr>
        <p:spPr>
          <a:xfrm>
            <a:off x="609600" y="365760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7" name="Рисунок 6" descr="st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0092" y="2743201"/>
            <a:ext cx="2140268" cy="26336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53084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6000" b="1" dirty="0" smtClean="0">
                <a:solidFill>
                  <a:schemeClr val="accent2"/>
                </a:solidFill>
                <a:latin typeface="Comic Sans MS" pitchFamily="66" charset="0"/>
              </a:rPr>
              <a:t>Основні прояви статевого дозрівання:</a:t>
            </a:r>
            <a:endParaRPr lang="uk-UA" sz="6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ru-RU" sz="2000" dirty="0" smtClean="0"/>
          </a:p>
          <a:p>
            <a:r>
              <a:rPr lang="uk-UA" sz="2400" b="1" dirty="0" smtClean="0">
                <a:solidFill>
                  <a:schemeClr val="tx1"/>
                </a:solidFill>
                <a:latin typeface="Comic Sans MS" pitchFamily="66" charset="0"/>
              </a:rPr>
              <a:t>Основною біологічною ознакою статевого дозрівання є вироблення дозрілих статевих клітин — яйцеклітин у особин жіночої статі (дівчат) і сперматозоїдів у хлопців</a:t>
            </a:r>
            <a:r>
              <a:rPr lang="uk-UA" sz="2400" b="1" dirty="0" smtClean="0">
                <a:latin typeface="Comic Sans MS" pitchFamily="66" charset="0"/>
              </a:rPr>
              <a:t>.</a:t>
            </a:r>
          </a:p>
          <a:p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Сексуалізація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Лібідо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.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Сублімація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 ,як метод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перенаправлення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сексуальної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енергії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  <a:p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З'являється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інтерес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 до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протилежної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статі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прагнення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itchFamily="66" charset="0"/>
              </a:rPr>
              <a:t>сподобатися</a:t>
            </a:r>
            <a:r>
              <a:rPr lang="ru-RU" sz="2400" b="1" dirty="0" smtClean="0">
                <a:solidFill>
                  <a:schemeClr val="tx1"/>
                </a:solidFill>
                <a:latin typeface="Comic Sans MS" pitchFamily="66" charset="0"/>
              </a:rPr>
              <a:t> один одному.</a:t>
            </a:r>
          </a:p>
          <a:p>
            <a:r>
              <a:rPr lang="uk-UA" sz="2400" b="1" dirty="0" smtClean="0">
                <a:solidFill>
                  <a:schemeClr val="tx1"/>
                </a:solidFill>
                <a:latin typeface="Comic Sans MS" pitchFamily="66" charset="0"/>
              </a:rPr>
              <a:t>Дозрівання репродуктивної системи.</a:t>
            </a:r>
            <a:endParaRPr lang="ru-RU" sz="2400" b="1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259945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Другая 10">
      <a:dk1>
        <a:sysClr val="windowText" lastClr="000000"/>
      </a:dk1>
      <a:lt1>
        <a:sysClr val="window" lastClr="FFFFFF"/>
      </a:lt1>
      <a:dk2>
        <a:srgbClr val="FFFFFF"/>
      </a:dk2>
      <a:lt2>
        <a:srgbClr val="EEECE1"/>
      </a:lt2>
      <a:accent1>
        <a:srgbClr val="FE9999"/>
      </a:accent1>
      <a:accent2>
        <a:srgbClr val="FF0000"/>
      </a:accent2>
      <a:accent3>
        <a:srgbClr val="900000"/>
      </a:accent3>
      <a:accent4>
        <a:srgbClr val="C00000"/>
      </a:accent4>
      <a:accent5>
        <a:srgbClr val="FF0000"/>
      </a:accent5>
      <a:accent6>
        <a:srgbClr val="FF0000"/>
      </a:accent6>
      <a:hlink>
        <a:srgbClr val="FFCCCC"/>
      </a:hlink>
      <a:folHlink>
        <a:srgbClr val="F4100A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1433</TotalTime>
  <Words>204</Words>
  <Application>Microsoft Office PowerPoint</Application>
  <PresentationFormat>Произвольный</PresentationFormat>
  <Paragraphs>41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   Клопоти Святого Валентина в безпеці  інтиму </vt:lpstr>
      <vt:lpstr>ЗАКОХАНІСТЬ</vt:lpstr>
      <vt:lpstr>КОХАННЯ</vt:lpstr>
      <vt:lpstr>Слайд 4</vt:lpstr>
      <vt:lpstr>Причини згоди на статеву близькість:</vt:lpstr>
      <vt:lpstr>МЕТОДИ КОНТРАЦЕПЦІЇ </vt:lpstr>
      <vt:lpstr>НАСЛІДКИ РАННЬОГО ТА НЕЗАХИЩЕНОГО СЕКСУ:</vt:lpstr>
      <vt:lpstr>Статеве дозрівання 14-18років</vt:lpstr>
      <vt:lpstr>Основні прояви статевого дозрівання: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Igor</cp:lastModifiedBy>
  <cp:revision>84</cp:revision>
  <dcterms:created xsi:type="dcterms:W3CDTF">2020-02-09T08:35:52Z</dcterms:created>
  <dcterms:modified xsi:type="dcterms:W3CDTF">2020-03-05T13:36:07Z</dcterms:modified>
</cp:coreProperties>
</file>