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63" r:id="rId5"/>
    <p:sldId id="264" r:id="rId6"/>
    <p:sldId id="260" r:id="rId7"/>
    <p:sldId id="261" r:id="rId8"/>
    <p:sldId id="262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568952" cy="2619722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Підсумки атестації </a:t>
            </a: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педагогічних </a:t>
            </a:r>
            <a:r>
              <a:rPr lang="uk-UA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та науково-педагогічних працівників Коледжу в 2019-2020 </a:t>
            </a: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н. р.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869160"/>
            <a:ext cx="3848472" cy="76964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2000" dirty="0" smtClean="0">
                <a:latin typeface="Arial" pitchFamily="34" charset="0"/>
                <a:cs typeface="Arial" pitchFamily="34" charset="0"/>
              </a:rPr>
              <a:t>Засідання методичної ради від 21.05.2020 р.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14908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488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dirty="0" smtClean="0"/>
              <a:t>ДЯКУЮ ЗА УВАГУ</a:t>
            </a: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518795"/>
            <a:ext cx="3149542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955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3610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32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uk-UA" sz="32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</a:br>
            <a:r>
              <a:rPr lang="uk-UA" sz="3200" b="1" dirty="0" smtClean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Атестація </a:t>
            </a:r>
            <a:r>
              <a:rPr lang="uk-UA" sz="3200" b="1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  <a:t>педагогічних працівників</a:t>
            </a:r>
            <a:br>
              <a:rPr lang="uk-UA" sz="3200" b="1" dirty="0">
                <a:solidFill>
                  <a:prstClr val="black"/>
                </a:solidFill>
                <a:latin typeface="Arial" pitchFamily="34" charset="0"/>
                <a:ea typeface="Calibri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577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285750" lvl="0" indent="-285750" algn="just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Ø"/>
            </a:pPr>
            <a:r>
              <a:rPr lang="ru-RU" sz="2000" b="1" dirty="0" err="1">
                <a:solidFill>
                  <a:srgbClr val="222222"/>
                </a:solidFill>
                <a:latin typeface="Arial"/>
              </a:rPr>
              <a:t>Атестація</a:t>
            </a:r>
            <a:r>
              <a:rPr lang="ru-RU" sz="2000" b="1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2000" b="1" dirty="0" err="1">
                <a:solidFill>
                  <a:srgbClr val="222222"/>
                </a:solidFill>
                <a:latin typeface="Arial"/>
              </a:rPr>
              <a:t>педагогічних</a:t>
            </a:r>
            <a:r>
              <a:rPr lang="ru-RU" sz="2000" b="1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2000" b="1" dirty="0" err="1">
                <a:solidFill>
                  <a:srgbClr val="222222"/>
                </a:solidFill>
                <a:latin typeface="Arial"/>
              </a:rPr>
              <a:t>працівників</a:t>
            </a:r>
            <a:r>
              <a:rPr lang="ru-RU" sz="2000" b="1" dirty="0">
                <a:solidFill>
                  <a:srgbClr val="222222"/>
                </a:solidFill>
                <a:latin typeface="Arial"/>
              </a:rPr>
              <a:t> — </a:t>
            </a:r>
            <a:r>
              <a:rPr lang="ru-RU" sz="2000" dirty="0" err="1">
                <a:solidFill>
                  <a:srgbClr val="222222"/>
                </a:solidFill>
                <a:latin typeface="Arial"/>
              </a:rPr>
              <a:t>це</a:t>
            </a:r>
            <a:r>
              <a:rPr lang="ru-RU" sz="2000" dirty="0">
                <a:solidFill>
                  <a:srgbClr val="222222"/>
                </a:solidFill>
                <a:latin typeface="Arial"/>
              </a:rPr>
              <a:t> система </a:t>
            </a:r>
            <a:r>
              <a:rPr lang="ru-RU" sz="2000" dirty="0" err="1">
                <a:solidFill>
                  <a:srgbClr val="222222"/>
                </a:solidFill>
                <a:latin typeface="Arial"/>
              </a:rPr>
              <a:t>заходів</a:t>
            </a:r>
            <a:r>
              <a:rPr lang="ru-RU" sz="2000" dirty="0">
                <a:solidFill>
                  <a:srgbClr val="222222"/>
                </a:solidFill>
                <a:latin typeface="Arial"/>
              </a:rPr>
              <a:t>, </a:t>
            </a:r>
            <a:r>
              <a:rPr lang="ru-RU" sz="2000" dirty="0" err="1">
                <a:solidFill>
                  <a:srgbClr val="222222"/>
                </a:solidFill>
                <a:latin typeface="Arial"/>
              </a:rPr>
              <a:t>спрямованих</a:t>
            </a:r>
            <a:r>
              <a:rPr lang="ru-RU" sz="2000" dirty="0">
                <a:solidFill>
                  <a:srgbClr val="222222"/>
                </a:solidFill>
                <a:latin typeface="Arial"/>
              </a:rPr>
              <a:t> на </a:t>
            </a:r>
            <a:r>
              <a:rPr lang="ru-RU" sz="2000" dirty="0" err="1">
                <a:solidFill>
                  <a:srgbClr val="222222"/>
                </a:solidFill>
                <a:latin typeface="Arial"/>
              </a:rPr>
              <a:t>всебічне</a:t>
            </a:r>
            <a:r>
              <a:rPr lang="ru-RU" sz="2000" dirty="0">
                <a:solidFill>
                  <a:srgbClr val="222222"/>
                </a:solidFill>
                <a:latin typeface="Arial"/>
              </a:rPr>
              <a:t> та </a:t>
            </a:r>
            <a:r>
              <a:rPr lang="ru-RU" sz="2000" dirty="0" err="1">
                <a:solidFill>
                  <a:srgbClr val="222222"/>
                </a:solidFill>
                <a:latin typeface="Arial"/>
              </a:rPr>
              <a:t>комплексне</a:t>
            </a:r>
            <a:r>
              <a:rPr lang="ru-RU" sz="2000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2000" b="1" dirty="0" err="1">
                <a:solidFill>
                  <a:srgbClr val="222222"/>
                </a:solidFill>
                <a:latin typeface="Arial"/>
              </a:rPr>
              <a:t>оцінювання</a:t>
            </a:r>
            <a:r>
              <a:rPr lang="ru-RU" sz="2000" b="1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2000" b="1" dirty="0" err="1">
                <a:solidFill>
                  <a:srgbClr val="222222"/>
                </a:solidFill>
                <a:latin typeface="Arial"/>
              </a:rPr>
              <a:t>педагогічної</a:t>
            </a:r>
            <a:r>
              <a:rPr lang="ru-RU" sz="2000" b="1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2000" b="1" dirty="0" err="1">
                <a:solidFill>
                  <a:srgbClr val="222222"/>
                </a:solidFill>
                <a:latin typeface="Arial"/>
              </a:rPr>
              <a:t>діяльності</a:t>
            </a:r>
            <a:r>
              <a:rPr lang="ru-RU" sz="2000" b="1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Arial"/>
              </a:rPr>
              <a:t>педагогічних</a:t>
            </a:r>
            <a:r>
              <a:rPr lang="ru-RU" sz="2000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2000" dirty="0" smtClean="0">
                <a:solidFill>
                  <a:srgbClr val="222222"/>
                </a:solidFill>
                <a:latin typeface="Arial"/>
              </a:rPr>
              <a:t>та </a:t>
            </a:r>
            <a:r>
              <a:rPr lang="ru-RU" sz="2000" dirty="0" err="1" smtClean="0">
                <a:solidFill>
                  <a:srgbClr val="222222"/>
                </a:solidFill>
                <a:latin typeface="Arial"/>
              </a:rPr>
              <a:t>науково-педагогічних</a:t>
            </a:r>
            <a:r>
              <a:rPr lang="ru-RU" sz="2000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Arial"/>
              </a:rPr>
              <a:t>працівників</a:t>
            </a:r>
            <a:r>
              <a:rPr lang="ru-RU" sz="2000" dirty="0" smtClean="0">
                <a:solidFill>
                  <a:srgbClr val="222222"/>
                </a:solidFill>
                <a:latin typeface="Arial"/>
              </a:rPr>
              <a:t>.</a:t>
            </a:r>
          </a:p>
          <a:p>
            <a:pPr marL="342900" lvl="0" indent="-342900" algn="just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Ø"/>
            </a:pPr>
            <a:r>
              <a:rPr lang="ru-RU" sz="2000" dirty="0" err="1">
                <a:solidFill>
                  <a:srgbClr val="222222"/>
                </a:solidFill>
                <a:latin typeface="Arial"/>
              </a:rPr>
              <a:t>Атестація</a:t>
            </a:r>
            <a:r>
              <a:rPr lang="ru-RU" sz="2000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2000" dirty="0" err="1" smtClean="0">
                <a:solidFill>
                  <a:srgbClr val="222222"/>
                </a:solidFill>
                <a:latin typeface="Arial"/>
              </a:rPr>
              <a:t>може</a:t>
            </a:r>
            <a:r>
              <a:rPr lang="ru-RU" sz="2000" dirty="0" smtClean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2000" dirty="0">
                <a:solidFill>
                  <a:srgbClr val="222222"/>
                </a:solidFill>
                <a:latin typeface="Arial"/>
              </a:rPr>
              <a:t>бути </a:t>
            </a:r>
            <a:r>
              <a:rPr lang="ru-RU" sz="2000" b="1" dirty="0" err="1" smtClean="0">
                <a:solidFill>
                  <a:srgbClr val="222222"/>
                </a:solidFill>
                <a:latin typeface="Arial"/>
              </a:rPr>
              <a:t>черговою</a:t>
            </a:r>
            <a:r>
              <a:rPr lang="ru-RU" sz="2000" b="1" dirty="0" smtClean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Arial"/>
              </a:rPr>
              <a:t>або</a:t>
            </a:r>
            <a:r>
              <a:rPr lang="ru-RU" sz="2000" b="1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2000" b="1" dirty="0" err="1">
                <a:solidFill>
                  <a:srgbClr val="222222"/>
                </a:solidFill>
                <a:latin typeface="Arial"/>
              </a:rPr>
              <a:t>позачерговою</a:t>
            </a:r>
            <a:r>
              <a:rPr lang="ru-RU" sz="2000" b="1" dirty="0">
                <a:solidFill>
                  <a:srgbClr val="222222"/>
                </a:solidFill>
                <a:latin typeface="Arial"/>
              </a:rPr>
              <a:t>. </a:t>
            </a:r>
            <a:endParaRPr lang="ru-RU" sz="2000" b="1" dirty="0" smtClean="0">
              <a:solidFill>
                <a:srgbClr val="222222"/>
              </a:solidFill>
              <a:latin typeface="Arial"/>
            </a:endParaRPr>
          </a:p>
          <a:p>
            <a:pPr marL="342900" lvl="0" indent="-342900" algn="just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Ø"/>
            </a:pPr>
            <a:r>
              <a:rPr lang="ru-RU" sz="2000" b="1" dirty="0" err="1" smtClean="0">
                <a:solidFill>
                  <a:srgbClr val="222222"/>
                </a:solidFill>
                <a:latin typeface="Arial"/>
              </a:rPr>
              <a:t>Чергова</a:t>
            </a:r>
            <a:r>
              <a:rPr lang="ru-RU" sz="2000" b="1" dirty="0" smtClean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2000" b="1" dirty="0" err="1" smtClean="0">
                <a:solidFill>
                  <a:srgbClr val="222222"/>
                </a:solidFill>
                <a:latin typeface="Arial"/>
              </a:rPr>
              <a:t>атестація</a:t>
            </a:r>
            <a:r>
              <a:rPr lang="ru-RU" sz="2000" b="1" dirty="0" smtClean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2000" dirty="0" smtClean="0">
                <a:solidFill>
                  <a:srgbClr val="222222"/>
                </a:solidFill>
                <a:latin typeface="Arial"/>
              </a:rPr>
              <a:t>проходить</a:t>
            </a:r>
            <a:r>
              <a:rPr lang="ru-RU" sz="2000" b="1" dirty="0" smtClean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2000" b="1" dirty="0">
                <a:solidFill>
                  <a:srgbClr val="222222"/>
                </a:solidFill>
                <a:latin typeface="Arial"/>
              </a:rPr>
              <a:t>не </a:t>
            </a:r>
            <a:r>
              <a:rPr lang="ru-RU" sz="2000" b="1" dirty="0" err="1">
                <a:solidFill>
                  <a:srgbClr val="222222"/>
                </a:solidFill>
                <a:latin typeface="Arial"/>
              </a:rPr>
              <a:t>менше</a:t>
            </a:r>
            <a:r>
              <a:rPr lang="ru-RU" sz="2000" b="1" dirty="0">
                <a:solidFill>
                  <a:srgbClr val="222222"/>
                </a:solidFill>
                <a:latin typeface="Arial"/>
              </a:rPr>
              <a:t> одного разу на </a:t>
            </a:r>
            <a:r>
              <a:rPr lang="ru-RU" sz="2000" b="1" dirty="0" err="1">
                <a:solidFill>
                  <a:srgbClr val="222222"/>
                </a:solidFill>
                <a:latin typeface="Arial"/>
              </a:rPr>
              <a:t>п’ять</a:t>
            </a:r>
            <a:r>
              <a:rPr lang="ru-RU" sz="2000" b="1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2000" b="1" dirty="0" err="1" smtClean="0">
                <a:solidFill>
                  <a:srgbClr val="222222"/>
                </a:solidFill>
                <a:latin typeface="Arial"/>
              </a:rPr>
              <a:t>років</a:t>
            </a:r>
            <a:r>
              <a:rPr lang="ru-RU" sz="2000" b="1" dirty="0" smtClean="0">
                <a:solidFill>
                  <a:srgbClr val="222222"/>
                </a:solidFill>
                <a:latin typeface="Arial"/>
              </a:rPr>
              <a:t>.</a:t>
            </a:r>
            <a:endParaRPr lang="ru-RU" sz="2000" dirty="0" smtClean="0">
              <a:solidFill>
                <a:srgbClr val="222222"/>
              </a:solidFill>
              <a:latin typeface="Arial"/>
            </a:endParaRPr>
          </a:p>
          <a:p>
            <a:pPr marL="342900" lvl="0" indent="-342900" algn="just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Ø"/>
            </a:pPr>
            <a:r>
              <a:rPr lang="ru-RU" sz="2000" b="1" dirty="0">
                <a:solidFill>
                  <a:srgbClr val="222222"/>
                </a:solidFill>
                <a:latin typeface="Arial"/>
              </a:rPr>
              <a:t>За результатами </a:t>
            </a:r>
            <a:r>
              <a:rPr lang="ru-RU" sz="2000" b="1" dirty="0" err="1">
                <a:solidFill>
                  <a:srgbClr val="222222"/>
                </a:solidFill>
                <a:latin typeface="Arial"/>
              </a:rPr>
              <a:t>атестації</a:t>
            </a:r>
            <a:r>
              <a:rPr lang="ru-RU" sz="2000" b="1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Arial"/>
              </a:rPr>
              <a:t>визначається</a:t>
            </a:r>
            <a:r>
              <a:rPr lang="ru-RU" sz="2000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2000" b="1" dirty="0" err="1">
                <a:solidFill>
                  <a:srgbClr val="222222"/>
                </a:solidFill>
                <a:latin typeface="Arial"/>
              </a:rPr>
              <a:t>відповідність</a:t>
            </a:r>
            <a:r>
              <a:rPr lang="ru-RU" sz="2000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Arial"/>
              </a:rPr>
              <a:t>педагогічного</a:t>
            </a:r>
            <a:r>
              <a:rPr lang="ru-RU" sz="2000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Arial"/>
              </a:rPr>
              <a:t>працівника</a:t>
            </a:r>
            <a:r>
              <a:rPr lang="ru-RU" sz="2000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2000" b="1" dirty="0" err="1">
                <a:solidFill>
                  <a:srgbClr val="222222"/>
                </a:solidFill>
                <a:latin typeface="Arial"/>
              </a:rPr>
              <a:t>займаній</a:t>
            </a:r>
            <a:r>
              <a:rPr lang="ru-RU" sz="2000" b="1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2000" b="1" dirty="0" err="1">
                <a:solidFill>
                  <a:srgbClr val="222222"/>
                </a:solidFill>
                <a:latin typeface="Arial"/>
              </a:rPr>
              <a:t>посаді</a:t>
            </a:r>
            <a:r>
              <a:rPr lang="ru-RU" sz="2000" b="1" dirty="0">
                <a:solidFill>
                  <a:srgbClr val="222222"/>
                </a:solidFill>
                <a:latin typeface="Arial"/>
              </a:rPr>
              <a:t>, </a:t>
            </a:r>
            <a:r>
              <a:rPr lang="ru-RU" sz="2000" b="1" dirty="0" err="1">
                <a:solidFill>
                  <a:srgbClr val="222222"/>
                </a:solidFill>
                <a:latin typeface="Arial"/>
              </a:rPr>
              <a:t>присвоюються</a:t>
            </a:r>
            <a:r>
              <a:rPr lang="ru-RU" sz="2000" b="1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2000" b="1" dirty="0" err="1">
                <a:solidFill>
                  <a:srgbClr val="222222"/>
                </a:solidFill>
                <a:latin typeface="Arial"/>
              </a:rPr>
              <a:t>кваліфікаційні</a:t>
            </a:r>
            <a:r>
              <a:rPr lang="ru-RU" sz="2000" b="1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2000" b="1" dirty="0" err="1">
                <a:solidFill>
                  <a:srgbClr val="222222"/>
                </a:solidFill>
                <a:latin typeface="Arial"/>
              </a:rPr>
              <a:t>категорії</a:t>
            </a:r>
            <a:r>
              <a:rPr lang="ru-RU" sz="2000" b="1" dirty="0">
                <a:solidFill>
                  <a:srgbClr val="222222"/>
                </a:solidFill>
                <a:latin typeface="Arial"/>
              </a:rPr>
              <a:t>, </a:t>
            </a:r>
            <a:r>
              <a:rPr lang="ru-RU" sz="2000" b="1" dirty="0" err="1">
                <a:solidFill>
                  <a:srgbClr val="222222"/>
                </a:solidFill>
                <a:latin typeface="Arial"/>
              </a:rPr>
              <a:t>педагогічні</a:t>
            </a:r>
            <a:r>
              <a:rPr lang="ru-RU" sz="2000" b="1" dirty="0">
                <a:solidFill>
                  <a:srgbClr val="222222"/>
                </a:solidFill>
                <a:latin typeface="Arial"/>
              </a:rPr>
              <a:t> </a:t>
            </a:r>
            <a:r>
              <a:rPr lang="ru-RU" sz="2000" b="1" dirty="0" err="1">
                <a:solidFill>
                  <a:srgbClr val="222222"/>
                </a:solidFill>
                <a:latin typeface="Arial"/>
              </a:rPr>
              <a:t>звання</a:t>
            </a:r>
            <a:r>
              <a:rPr lang="ru-RU" sz="2000" b="1" dirty="0">
                <a:solidFill>
                  <a:srgbClr val="222222"/>
                </a:solidFill>
                <a:latin typeface="Arial"/>
              </a:rPr>
              <a:t>. </a:t>
            </a:r>
            <a:endParaRPr lang="ru-RU" sz="2000" b="1" dirty="0" smtClean="0">
              <a:solidFill>
                <a:srgbClr val="222222"/>
              </a:solidFill>
              <a:latin typeface="Arial"/>
            </a:endParaRPr>
          </a:p>
          <a:p>
            <a:pPr marL="342900" lvl="0" indent="-342900" algn="just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Font typeface="Wingdings" pitchFamily="2" charset="2"/>
              <a:buChar char="Ø"/>
            </a:pPr>
            <a:r>
              <a:rPr lang="uk-UA" sz="20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Умовою атестації </a:t>
            </a:r>
            <a:r>
              <a:rPr lang="uk-UA" sz="2000" dirty="0">
                <a:latin typeface="Arial" pitchFamily="34" charset="0"/>
                <a:ea typeface="Calibri" pitchFamily="34" charset="0"/>
                <a:cs typeface="Arial" pitchFamily="34" charset="0"/>
              </a:rPr>
              <a:t>педагогічних працівників є </a:t>
            </a:r>
            <a:r>
              <a:rPr lang="uk-UA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обов’язкове проходження</a:t>
            </a:r>
            <a:r>
              <a:rPr lang="uk-UA" sz="2000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uk-UA" sz="20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підвищення </a:t>
            </a:r>
            <a:r>
              <a:rPr lang="uk-UA" sz="2000" b="1" dirty="0">
                <a:latin typeface="Arial" pitchFamily="34" charset="0"/>
                <a:ea typeface="Calibri" pitchFamily="34" charset="0"/>
                <a:cs typeface="Arial" pitchFamily="34" charset="0"/>
              </a:rPr>
              <a:t>кваліфікації </a:t>
            </a:r>
            <a:r>
              <a:rPr lang="uk-UA" sz="2000" dirty="0">
                <a:latin typeface="Arial" pitchFamily="34" charset="0"/>
                <a:ea typeface="Calibri" pitchFamily="34" charset="0"/>
                <a:cs typeface="Arial" pitchFamily="34" charset="0"/>
              </a:rPr>
              <a:t>на засадах вільного вибору форм навчання, програм і навчальних закладів.</a:t>
            </a:r>
          </a:p>
          <a:p>
            <a:pPr marL="0" lvl="0" indent="0" algn="just" fontAlgn="base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Tx/>
              <a:buNone/>
            </a:pP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86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4000" cy="652534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72134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4187990" cy="2910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790" y="2996951"/>
            <a:ext cx="5700210" cy="3562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355976" y="836712"/>
            <a:ext cx="4330824" cy="2016224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000" dirty="0" err="1">
                <a:solidFill>
                  <a:srgbClr val="302B22"/>
                </a:solidFill>
                <a:latin typeface="Arial" pitchFamily="34" charset="0"/>
                <a:cs typeface="Arial" pitchFamily="34" charset="0"/>
              </a:rPr>
              <a:t>Засідання</a:t>
            </a:r>
            <a:r>
              <a:rPr lang="ru-RU" sz="2000" dirty="0">
                <a:solidFill>
                  <a:srgbClr val="302B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rgbClr val="302B22"/>
                </a:solidFill>
                <a:latin typeface="Arial" pitchFamily="34" charset="0"/>
                <a:cs typeface="Arial" pitchFamily="34" charset="0"/>
              </a:rPr>
              <a:t>відбувалися</a:t>
            </a:r>
            <a:r>
              <a:rPr lang="ru-RU" sz="2000" dirty="0" smtClean="0">
                <a:solidFill>
                  <a:srgbClr val="302B22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2000" dirty="0" smtClean="0">
                <a:solidFill>
                  <a:srgbClr val="302B22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302B22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000" dirty="0" smtClean="0">
                <a:solidFill>
                  <a:srgbClr val="302B22"/>
                </a:solidFill>
                <a:latin typeface="Arial" pitchFamily="34" charset="0"/>
                <a:cs typeface="Arial" pitchFamily="34" charset="0"/>
              </a:rPr>
              <a:t> та </a:t>
            </a:r>
            <a:r>
              <a:rPr lang="ru-RU" sz="2000" b="1" dirty="0" smtClean="0">
                <a:solidFill>
                  <a:srgbClr val="302B22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sz="2000" b="1" dirty="0" err="1" smtClean="0">
                <a:solidFill>
                  <a:srgbClr val="302B22"/>
                </a:solidFill>
                <a:latin typeface="Arial" pitchFamily="34" charset="0"/>
                <a:cs typeface="Arial" pitchFamily="34" charset="0"/>
              </a:rPr>
              <a:t>квітня</a:t>
            </a:r>
            <a:r>
              <a:rPr lang="ru-RU" sz="2000" b="1" dirty="0" smtClean="0">
                <a:solidFill>
                  <a:srgbClr val="302B22"/>
                </a:solidFill>
                <a:latin typeface="Arial" pitchFamily="34" charset="0"/>
                <a:cs typeface="Arial" pitchFamily="34" charset="0"/>
              </a:rPr>
              <a:t> 2020 року </a:t>
            </a:r>
            <a:r>
              <a:rPr lang="ru-RU" sz="2000" dirty="0" smtClean="0">
                <a:solidFill>
                  <a:srgbClr val="302B22"/>
                </a:solidFill>
                <a:latin typeface="Arial" pitchFamily="34" charset="0"/>
                <a:cs typeface="Arial" pitchFamily="34" charset="0"/>
              </a:rPr>
              <a:t>у </a:t>
            </a:r>
            <a:r>
              <a:rPr lang="ru-RU" sz="2000" dirty="0" err="1">
                <a:solidFill>
                  <a:srgbClr val="302B22"/>
                </a:solidFill>
                <a:latin typeface="Arial" pitchFamily="34" charset="0"/>
                <a:cs typeface="Arial" pitchFamily="34" charset="0"/>
              </a:rPr>
              <a:t>форматі</a:t>
            </a:r>
            <a:r>
              <a:rPr lang="ru-RU" sz="2000" dirty="0">
                <a:solidFill>
                  <a:srgbClr val="302B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solidFill>
                  <a:srgbClr val="302B22"/>
                </a:solidFill>
                <a:latin typeface="Arial" pitchFamily="34" charset="0"/>
                <a:cs typeface="Arial" pitchFamily="34" charset="0"/>
              </a:rPr>
              <a:t>Скайп-конференцій</a:t>
            </a:r>
            <a:r>
              <a:rPr lang="ru-RU" sz="2000" dirty="0">
                <a:solidFill>
                  <a:srgbClr val="302B22"/>
                </a:solidFill>
                <a:latin typeface="Arial" pitchFamily="34" charset="0"/>
                <a:cs typeface="Arial" pitchFamily="34" charset="0"/>
              </a:rPr>
              <a:t> з </a:t>
            </a:r>
            <a:r>
              <a:rPr lang="ru-RU" sz="2000" dirty="0" err="1">
                <a:solidFill>
                  <a:srgbClr val="302B22"/>
                </a:solidFill>
                <a:latin typeface="Arial" pitchFamily="34" charset="0"/>
                <a:cs typeface="Arial" pitchFamily="34" charset="0"/>
              </a:rPr>
              <a:t>дотриманням</a:t>
            </a:r>
            <a:r>
              <a:rPr lang="ru-RU" sz="2000" dirty="0">
                <a:solidFill>
                  <a:srgbClr val="302B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302B22"/>
                </a:solidFill>
                <a:latin typeface="Arial" pitchFamily="34" charset="0"/>
                <a:cs typeface="Arial" pitchFamily="34" charset="0"/>
              </a:rPr>
              <a:t>усіх</a:t>
            </a:r>
            <a:r>
              <a:rPr lang="ru-RU" sz="2000" dirty="0">
                <a:solidFill>
                  <a:srgbClr val="302B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302B22"/>
                </a:solidFill>
                <a:latin typeface="Arial" pitchFamily="34" charset="0"/>
                <a:cs typeface="Arial" pitchFamily="34" charset="0"/>
              </a:rPr>
              <a:t>атестаційних</a:t>
            </a:r>
            <a:r>
              <a:rPr lang="ru-RU" sz="2000" dirty="0">
                <a:solidFill>
                  <a:srgbClr val="302B2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302B22"/>
                </a:solidFill>
                <a:latin typeface="Arial" pitchFamily="34" charset="0"/>
                <a:cs typeface="Arial" pitchFamily="34" charset="0"/>
              </a:rPr>
              <a:t>процедур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7"/>
          <p:cNvSpPr txBox="1">
            <a:spLocks/>
          </p:cNvSpPr>
          <p:nvPr/>
        </p:nvSpPr>
        <p:spPr>
          <a:xfrm>
            <a:off x="58423" y="3861048"/>
            <a:ext cx="3337009" cy="23042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err="1" smtClean="0">
                <a:solidFill>
                  <a:srgbClr val="302B22"/>
                </a:solidFill>
                <a:latin typeface="times new roman"/>
              </a:rPr>
              <a:t>Було</a:t>
            </a:r>
            <a:r>
              <a:rPr lang="ru-RU" sz="2000" dirty="0" smtClean="0">
                <a:solidFill>
                  <a:srgbClr val="302B22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302B22"/>
                </a:solidFill>
                <a:latin typeface="times new roman"/>
              </a:rPr>
              <a:t>розглянуто</a:t>
            </a:r>
            <a:r>
              <a:rPr lang="ru-RU" sz="2000" dirty="0">
                <a:solidFill>
                  <a:srgbClr val="302B22"/>
                </a:solidFill>
                <a:latin typeface="times new roman"/>
              </a:rPr>
              <a:t> </a:t>
            </a:r>
            <a:r>
              <a:rPr lang="ru-RU" sz="2000" b="1" dirty="0">
                <a:solidFill>
                  <a:srgbClr val="302B22"/>
                </a:solidFill>
                <a:latin typeface="times new roman"/>
              </a:rPr>
              <a:t>15 справ </a:t>
            </a:r>
            <a:r>
              <a:rPr lang="ru-RU" sz="2000" dirty="0" err="1">
                <a:solidFill>
                  <a:srgbClr val="302B22"/>
                </a:solidFill>
                <a:latin typeface="times new roman"/>
              </a:rPr>
              <a:t>педагогічних</a:t>
            </a:r>
            <a:r>
              <a:rPr lang="ru-RU" sz="2000" dirty="0">
                <a:solidFill>
                  <a:srgbClr val="302B22"/>
                </a:solidFill>
                <a:latin typeface="times new roman"/>
              </a:rPr>
              <a:t> та </a:t>
            </a:r>
            <a:r>
              <a:rPr lang="ru-RU" sz="2000" dirty="0" err="1">
                <a:solidFill>
                  <a:srgbClr val="302B22"/>
                </a:solidFill>
                <a:latin typeface="times new roman"/>
              </a:rPr>
              <a:t>науково-педагогічних</a:t>
            </a:r>
            <a:r>
              <a:rPr lang="ru-RU" sz="2000" dirty="0">
                <a:solidFill>
                  <a:srgbClr val="302B22"/>
                </a:solidFill>
                <a:latin typeface="times new roman"/>
              </a:rPr>
              <a:t> </a:t>
            </a:r>
            <a:r>
              <a:rPr lang="ru-RU" sz="2000" dirty="0" err="1" smtClean="0">
                <a:solidFill>
                  <a:srgbClr val="302B22"/>
                </a:solidFill>
                <a:latin typeface="times new roman"/>
              </a:rPr>
              <a:t>працівників</a:t>
            </a:r>
            <a:r>
              <a:rPr lang="ru-RU" sz="2000" dirty="0" smtClean="0">
                <a:solidFill>
                  <a:srgbClr val="302B22"/>
                </a:solidFill>
                <a:latin typeface="times new roman"/>
              </a:rPr>
              <a:t>, </a:t>
            </a:r>
            <a:r>
              <a:rPr lang="ru-RU" sz="2000" dirty="0" err="1" smtClean="0">
                <a:solidFill>
                  <a:srgbClr val="302B22"/>
                </a:solidFill>
                <a:latin typeface="times new roman"/>
              </a:rPr>
              <a:t>які</a:t>
            </a:r>
            <a:r>
              <a:rPr lang="ru-RU" sz="2000" dirty="0" smtClean="0">
                <a:solidFill>
                  <a:srgbClr val="302B22"/>
                </a:solidFill>
                <a:latin typeface="times new roman"/>
              </a:rPr>
              <a:t> в </a:t>
            </a:r>
            <a:r>
              <a:rPr lang="ru-RU" sz="2000" dirty="0" err="1" smtClean="0">
                <a:solidFill>
                  <a:srgbClr val="302B22"/>
                </a:solidFill>
                <a:latin typeface="times new roman"/>
              </a:rPr>
              <a:t>електронному</a:t>
            </a:r>
            <a:r>
              <a:rPr lang="ru-RU" sz="2000" dirty="0" smtClean="0">
                <a:solidFill>
                  <a:srgbClr val="302B22"/>
                </a:solidFill>
                <a:latin typeface="times new roman"/>
              </a:rPr>
              <a:t> </a:t>
            </a:r>
            <a:r>
              <a:rPr lang="ru-RU" sz="2000" dirty="0" err="1" smtClean="0">
                <a:solidFill>
                  <a:srgbClr val="302B22"/>
                </a:solidFill>
                <a:latin typeface="times new roman"/>
              </a:rPr>
              <a:t>вигляді</a:t>
            </a:r>
            <a:r>
              <a:rPr lang="ru-RU" sz="2000" dirty="0" smtClean="0">
                <a:solidFill>
                  <a:srgbClr val="302B22"/>
                </a:solidFill>
                <a:latin typeface="times new roman"/>
              </a:rPr>
              <a:t> </a:t>
            </a:r>
            <a:r>
              <a:rPr lang="ru-RU" sz="2000" dirty="0" err="1" smtClean="0">
                <a:solidFill>
                  <a:srgbClr val="302B22"/>
                </a:solidFill>
                <a:latin typeface="times new roman"/>
              </a:rPr>
              <a:t>були</a:t>
            </a:r>
            <a:r>
              <a:rPr lang="ru-RU" sz="2000" dirty="0" smtClean="0">
                <a:solidFill>
                  <a:srgbClr val="302B22"/>
                </a:solidFill>
                <a:latin typeface="times new roman"/>
              </a:rPr>
              <a:t> </a:t>
            </a:r>
            <a:r>
              <a:rPr lang="ru-RU" sz="2000" dirty="0" err="1" smtClean="0">
                <a:solidFill>
                  <a:srgbClr val="302B22"/>
                </a:solidFill>
                <a:latin typeface="times new roman"/>
              </a:rPr>
              <a:t>надіслані</a:t>
            </a:r>
            <a:r>
              <a:rPr lang="ru-RU" sz="2000" dirty="0" smtClean="0">
                <a:solidFill>
                  <a:srgbClr val="302B22"/>
                </a:solidFill>
                <a:latin typeface="times new roman"/>
              </a:rPr>
              <a:t> </a:t>
            </a:r>
            <a:r>
              <a:rPr lang="ru-RU" sz="2000" dirty="0" err="1" smtClean="0">
                <a:solidFill>
                  <a:srgbClr val="302B22"/>
                </a:solidFill>
                <a:latin typeface="times new roman"/>
              </a:rPr>
              <a:t>всім</a:t>
            </a:r>
            <a:r>
              <a:rPr lang="ru-RU" sz="2000" dirty="0" smtClean="0">
                <a:solidFill>
                  <a:srgbClr val="302B22"/>
                </a:solidFill>
                <a:latin typeface="times new roman"/>
              </a:rPr>
              <a:t> членам </a:t>
            </a:r>
            <a:r>
              <a:rPr lang="ru-RU" sz="2000" dirty="0" err="1" smtClean="0">
                <a:solidFill>
                  <a:srgbClr val="302B22"/>
                </a:solidFill>
                <a:latin typeface="times new roman"/>
              </a:rPr>
              <a:t>Атестаційної</a:t>
            </a:r>
            <a:r>
              <a:rPr lang="ru-RU" sz="2000" dirty="0" smtClean="0">
                <a:solidFill>
                  <a:srgbClr val="302B22"/>
                </a:solidFill>
                <a:latin typeface="times new roman"/>
              </a:rPr>
              <a:t> </a:t>
            </a:r>
            <a:r>
              <a:rPr lang="ru-RU" sz="2000" dirty="0" err="1" smtClean="0">
                <a:solidFill>
                  <a:srgbClr val="302B22"/>
                </a:solidFill>
                <a:latin typeface="times new roman"/>
              </a:rPr>
              <a:t>комісії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35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0811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Зміст атестаційної справи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2061364"/>
            <a:ext cx="5441060" cy="432511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uk-UA" dirty="0" smtClean="0"/>
              <a:t>Характеристика </a:t>
            </a:r>
          </a:p>
          <a:p>
            <a:pPr lvl="0">
              <a:buClr>
                <a:srgbClr val="E66C7D"/>
              </a:buClr>
            </a:pPr>
            <a:r>
              <a:rPr lang="uk-UA" dirty="0">
                <a:solidFill>
                  <a:prstClr val="black"/>
                </a:solidFill>
              </a:rPr>
              <a:t>Атестаційний </a:t>
            </a:r>
            <a:r>
              <a:rPr lang="uk-UA" dirty="0" smtClean="0">
                <a:solidFill>
                  <a:prstClr val="black"/>
                </a:solidFill>
              </a:rPr>
              <a:t>лист</a:t>
            </a:r>
            <a:endParaRPr lang="uk-UA" dirty="0" smtClean="0"/>
          </a:p>
          <a:p>
            <a:r>
              <a:rPr lang="uk-UA" dirty="0" smtClean="0"/>
              <a:t>Документи про освіту</a:t>
            </a:r>
          </a:p>
          <a:p>
            <a:r>
              <a:rPr lang="uk-UA" dirty="0" smtClean="0"/>
              <a:t>Документи про підвищення кваліфікації</a:t>
            </a:r>
          </a:p>
          <a:p>
            <a:r>
              <a:rPr lang="uk-UA" dirty="0" smtClean="0"/>
              <a:t>Методична розробка </a:t>
            </a:r>
          </a:p>
          <a:p>
            <a:r>
              <a:rPr lang="uk-UA" dirty="0" smtClean="0"/>
              <a:t>Звіт педагогічного працівника за останні 5 років</a:t>
            </a:r>
          </a:p>
          <a:p>
            <a:r>
              <a:rPr lang="uk-UA" dirty="0" smtClean="0">
                <a:solidFill>
                  <a:prstClr val="black"/>
                </a:solidFill>
              </a:rPr>
              <a:t>Презентація-звіт</a:t>
            </a:r>
          </a:p>
          <a:p>
            <a:r>
              <a:rPr lang="uk-UA" dirty="0" smtClean="0">
                <a:solidFill>
                  <a:prstClr val="black"/>
                </a:solidFill>
              </a:rPr>
              <a:t>Анкети студентів</a:t>
            </a:r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06" r="13115" b="16327"/>
          <a:stretch/>
        </p:blipFill>
        <p:spPr bwMode="auto">
          <a:xfrm>
            <a:off x="5796136" y="1988840"/>
            <a:ext cx="3231473" cy="4470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662" y="5096089"/>
            <a:ext cx="2048092" cy="136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497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382000" cy="86409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Результати атестації педагогічних та науково-педагогічних працівників у 2019-2020 </a:t>
            </a:r>
            <a:r>
              <a:rPr lang="uk-UA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н.р</a:t>
            </a:r>
            <a:r>
              <a:rPr lang="uk-UA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95536" y="2060848"/>
            <a:ext cx="4041648" cy="1832102"/>
          </a:xfrm>
        </p:spPr>
        <p:txBody>
          <a:bodyPr/>
          <a:lstStyle/>
          <a:p>
            <a:r>
              <a:rPr lang="uk-UA" sz="2000" b="0" dirty="0">
                <a:latin typeface="Arial" pitchFamily="34" charset="0"/>
                <a:ea typeface="Times New Roman"/>
                <a:cs typeface="Arial" pitchFamily="34" charset="0"/>
              </a:rPr>
              <a:t>Відповідає раніше присвоєній кваліфікаційній категорії </a:t>
            </a:r>
            <a:r>
              <a:rPr lang="uk-UA" sz="2000" dirty="0">
                <a:latin typeface="Arial" pitchFamily="34" charset="0"/>
                <a:ea typeface="Times New Roman"/>
                <a:cs typeface="Arial" pitchFamily="34" charset="0"/>
              </a:rPr>
              <a:t>«спеціаліст вищої категорії»</a:t>
            </a:r>
            <a:r>
              <a:rPr lang="uk-UA" sz="2000" b="0" dirty="0">
                <a:latin typeface="Arial" pitchFamily="34" charset="0"/>
                <a:ea typeface="Times New Roman"/>
                <a:cs typeface="Arial" pitchFamily="34" charset="0"/>
              </a:rPr>
              <a:t> та педагогічному званню </a:t>
            </a:r>
            <a:r>
              <a:rPr lang="uk-UA" sz="2000" dirty="0">
                <a:latin typeface="Arial" pitchFamily="34" charset="0"/>
                <a:ea typeface="Times New Roman"/>
                <a:cs typeface="Arial" pitchFamily="34" charset="0"/>
              </a:rPr>
              <a:t>«викладач-методист»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716016" y="2060848"/>
            <a:ext cx="4041775" cy="1832102"/>
          </a:xfrm>
        </p:spPr>
        <p:txBody>
          <a:bodyPr/>
          <a:lstStyle/>
          <a:p>
            <a:r>
              <a:rPr lang="uk-UA" sz="2000" b="0" dirty="0">
                <a:latin typeface="Arial" pitchFamily="34" charset="0"/>
                <a:ea typeface="Times New Roman"/>
                <a:cs typeface="Arial" pitchFamily="34" charset="0"/>
              </a:rPr>
              <a:t>Відповідає раніше присвоєній кваліфікаційній категорії </a:t>
            </a:r>
            <a:r>
              <a:rPr lang="uk-UA" sz="2000" dirty="0">
                <a:latin typeface="Arial" pitchFamily="34" charset="0"/>
                <a:ea typeface="Times New Roman"/>
                <a:cs typeface="Arial" pitchFamily="34" charset="0"/>
              </a:rPr>
              <a:t>«спеціаліст вищої категорії»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95536" y="4149080"/>
            <a:ext cx="4041648" cy="2229615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342900" lvl="0" indent="-342900" hangingPunct="0">
              <a:spcAft>
                <a:spcPts val="0"/>
              </a:spcAft>
              <a:buFont typeface="Arial" pitchFamily="34" charset="0"/>
              <a:buChar char="•"/>
            </a:pPr>
            <a:r>
              <a:rPr lang="ru-RU" b="1" dirty="0" err="1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Патлашенко</a:t>
            </a:r>
            <a:r>
              <a:rPr lang="ru-RU" b="1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 Оль</a:t>
            </a:r>
            <a:r>
              <a:rPr lang="uk-UA" b="1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га Андріївна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викладач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спеціальних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дисциплін</a:t>
            </a:r>
            <a:endParaRPr lang="ru-RU" dirty="0" smtClean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342900" lvl="0" indent="-342900" hangingPunct="0">
              <a:spcAft>
                <a:spcPts val="0"/>
              </a:spcAft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Ткаченко </a:t>
            </a:r>
            <a:r>
              <a:rPr lang="ru-RU" b="1" dirty="0" err="1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Ірин</a:t>
            </a:r>
            <a:r>
              <a:rPr lang="uk-UA" b="1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а Петрівна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викладач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інформатики</a:t>
            </a:r>
            <a:endParaRPr lang="ru-RU" dirty="0">
              <a:solidFill>
                <a:schemeClr val="tx1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109728" indent="0" algn="just" hangingPunct="0">
              <a:lnSpc>
                <a:spcPct val="90000"/>
              </a:lnSpc>
              <a:spcAft>
                <a:spcPts val="0"/>
              </a:spcAft>
              <a:buNone/>
            </a:pPr>
            <a:endParaRPr lang="ru-RU" sz="1600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716016" y="4149080"/>
            <a:ext cx="4041775" cy="2229615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uk-UA" b="1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Лебединська Олена Валеріївна</a:t>
            </a:r>
            <a:r>
              <a:rPr lang="uk-UA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, викладач математики</a:t>
            </a:r>
          </a:p>
          <a:p>
            <a:pPr>
              <a:buFont typeface="Arial" pitchFamily="34" charset="0"/>
              <a:buChar char="•"/>
            </a:pPr>
            <a:r>
              <a:rPr lang="uk-UA" b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Безсмертна </a:t>
            </a:r>
            <a:r>
              <a:rPr lang="uk-UA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Людмила Леонідівна,</a:t>
            </a:r>
            <a:r>
              <a:rPr lang="uk-UA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викладач суспільних </a:t>
            </a:r>
            <a:r>
              <a:rPr lang="uk-UA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дисциплін</a:t>
            </a:r>
            <a:endParaRPr lang="ru-RU" sz="1600" dirty="0">
              <a:solidFill>
                <a:prstClr val="black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uk-UA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109728" indent="0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67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988840"/>
            <a:ext cx="4041648" cy="1472062"/>
          </a:xfrm>
        </p:spPr>
        <p:txBody>
          <a:bodyPr/>
          <a:lstStyle/>
          <a:p>
            <a:r>
              <a:rPr lang="uk-UA" sz="2000" b="0" dirty="0">
                <a:latin typeface="Arial" pitchFamily="34" charset="0"/>
                <a:ea typeface="Times New Roman"/>
                <a:cs typeface="Arial" pitchFamily="34" charset="0"/>
              </a:rPr>
              <a:t>Відповідає раніше присвоєній кваліфікаційній категорії </a:t>
            </a:r>
            <a:r>
              <a:rPr lang="uk-UA" sz="2000" dirty="0">
                <a:latin typeface="Arial" pitchFamily="34" charset="0"/>
                <a:ea typeface="Times New Roman"/>
                <a:cs typeface="Arial" pitchFamily="34" charset="0"/>
              </a:rPr>
              <a:t>«спеціаліст вищої категорії» </a:t>
            </a:r>
            <a:r>
              <a:rPr lang="uk-UA" sz="2000" b="0" dirty="0">
                <a:latin typeface="Arial" pitchFamily="34" charset="0"/>
                <a:ea typeface="Times New Roman"/>
                <a:cs typeface="Arial" pitchFamily="34" charset="0"/>
              </a:rPr>
              <a:t>та </a:t>
            </a:r>
            <a:r>
              <a:rPr lang="uk-UA" sz="2000" dirty="0">
                <a:latin typeface="Arial" pitchFamily="34" charset="0"/>
                <a:ea typeface="Times New Roman"/>
                <a:cs typeface="Arial" pitchFamily="34" charset="0"/>
              </a:rPr>
              <a:t>присвоїти </a:t>
            </a:r>
            <a:r>
              <a:rPr lang="uk-UA" sz="2000" b="0" dirty="0">
                <a:latin typeface="Arial" pitchFamily="34" charset="0"/>
                <a:ea typeface="Times New Roman"/>
                <a:cs typeface="Arial" pitchFamily="34" charset="0"/>
              </a:rPr>
              <a:t>педагогічне звання </a:t>
            </a:r>
            <a:r>
              <a:rPr lang="uk-UA" sz="2000" dirty="0">
                <a:latin typeface="Arial" pitchFamily="34" charset="0"/>
                <a:ea typeface="Times New Roman"/>
                <a:cs typeface="Arial" pitchFamily="34" charset="0"/>
              </a:rPr>
              <a:t>«викладач-методист»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16016" y="1988840"/>
            <a:ext cx="4041775" cy="936104"/>
          </a:xfrm>
        </p:spPr>
        <p:txBody>
          <a:bodyPr/>
          <a:lstStyle/>
          <a:p>
            <a:r>
              <a:rPr lang="uk-UA" sz="2000" dirty="0">
                <a:latin typeface="Arial" pitchFamily="34" charset="0"/>
                <a:ea typeface="Times New Roman"/>
                <a:cs typeface="Arial" pitchFamily="34" charset="0"/>
              </a:rPr>
              <a:t>Присвоїти</a:t>
            </a:r>
            <a:r>
              <a:rPr lang="uk-UA" sz="2000" b="0" dirty="0">
                <a:latin typeface="Arial" pitchFamily="34" charset="0"/>
                <a:ea typeface="Times New Roman"/>
                <a:cs typeface="Arial" pitchFamily="34" charset="0"/>
              </a:rPr>
              <a:t> кваліфікаційну категорію </a:t>
            </a:r>
            <a:r>
              <a:rPr lang="uk-UA" sz="2000" dirty="0">
                <a:latin typeface="Arial" pitchFamily="34" charset="0"/>
                <a:ea typeface="Times New Roman"/>
                <a:cs typeface="Arial" pitchFamily="34" charset="0"/>
              </a:rPr>
              <a:t>«спеціаліст вищої категорії»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95536" y="3645024"/>
            <a:ext cx="4041648" cy="2733671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indent="0" algn="just" hangingPunct="0">
              <a:lnSpc>
                <a:spcPct val="90000"/>
              </a:lnSpc>
              <a:spcAft>
                <a:spcPts val="600"/>
              </a:spcAft>
              <a:buNone/>
            </a:pPr>
            <a:endParaRPr lang="ru-RU" dirty="0">
              <a:latin typeface="Arial" pitchFamily="34" charset="0"/>
              <a:ea typeface="Times New Roman"/>
              <a:cs typeface="Arial" pitchFamily="34" charset="0"/>
            </a:endParaRPr>
          </a:p>
          <a:p>
            <a:r>
              <a:rPr lang="uk-UA" b="1" dirty="0" err="1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Сокол</a:t>
            </a:r>
            <a:r>
              <a:rPr lang="uk-UA" b="1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uk-UA" b="1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Анні Володимирівні</a:t>
            </a:r>
            <a:r>
              <a:rPr lang="uk-UA" dirty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, викладачу іноземної </a:t>
            </a:r>
            <a:r>
              <a:rPr lang="uk-UA" dirty="0" smtClean="0">
                <a:solidFill>
                  <a:schemeClr val="tx1"/>
                </a:solidFill>
                <a:latin typeface="Arial" pitchFamily="34" charset="0"/>
                <a:ea typeface="Times New Roman"/>
                <a:cs typeface="Arial" pitchFamily="34" charset="0"/>
              </a:rPr>
              <a:t>мови</a:t>
            </a:r>
          </a:p>
          <a:p>
            <a:r>
              <a:rPr lang="uk-UA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Примі Вікторії Петрівні</a:t>
            </a:r>
            <a:r>
              <a:rPr lang="uk-UA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, викладачу української мови та літератури</a:t>
            </a:r>
            <a:endParaRPr lang="uk-UA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3068960"/>
            <a:ext cx="4041775" cy="3309735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uk-UA" sz="1900" b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Міх Оксані Михайлівні</a:t>
            </a:r>
            <a:r>
              <a:rPr lang="uk-UA" sz="19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, викладачу економічних дисциплін</a:t>
            </a:r>
          </a:p>
          <a:p>
            <a:pPr>
              <a:buFont typeface="Arial" pitchFamily="34" charset="0"/>
              <a:buChar char="•"/>
            </a:pPr>
            <a:r>
              <a:rPr lang="uk-UA" sz="1900" b="1" dirty="0" err="1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Штарке</a:t>
            </a:r>
            <a:r>
              <a:rPr lang="uk-UA" sz="1900" b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Оксані Віталіївні</a:t>
            </a:r>
            <a:r>
              <a:rPr lang="uk-UA" sz="19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, викладачу суспільних дисциплін</a:t>
            </a:r>
          </a:p>
          <a:p>
            <a:r>
              <a:rPr lang="ru-RU" sz="1900" b="1" dirty="0" err="1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Рапаєвій</a:t>
            </a:r>
            <a:r>
              <a:rPr lang="ru-RU" sz="1900" b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900" b="1" dirty="0" err="1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Марині</a:t>
            </a:r>
            <a:r>
              <a:rPr lang="ru-RU" sz="1900" b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900" b="1" dirty="0" err="1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Володимирівні</a:t>
            </a:r>
            <a:r>
              <a:rPr lang="ru-RU" sz="19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, </a:t>
            </a:r>
            <a:r>
              <a:rPr lang="ru-RU" sz="1900" dirty="0" err="1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викладачу</a:t>
            </a:r>
            <a:r>
              <a:rPr lang="ru-RU" sz="19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900" dirty="0" err="1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суспільних</a:t>
            </a:r>
            <a:r>
              <a:rPr lang="ru-RU" sz="19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900" dirty="0" err="1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дисциплін</a:t>
            </a:r>
            <a:endParaRPr lang="ru-RU" sz="1900" dirty="0" smtClean="0">
              <a:solidFill>
                <a:prstClr val="black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r>
              <a:rPr lang="ru-RU" sz="1900" b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Швед </a:t>
            </a:r>
            <a:r>
              <a:rPr lang="ru-RU" sz="1900" b="1" dirty="0" err="1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Тетяні</a:t>
            </a:r>
            <a:r>
              <a:rPr lang="ru-RU" sz="1900" b="1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900" b="1" dirty="0" err="1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Миколаївні</a:t>
            </a:r>
            <a:r>
              <a:rPr lang="ru-RU" sz="19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, </a:t>
            </a:r>
            <a:r>
              <a:rPr lang="ru-RU" sz="1900" dirty="0" err="1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викладачу</a:t>
            </a:r>
            <a:r>
              <a:rPr lang="ru-RU" sz="19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900" dirty="0" err="1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фізики</a:t>
            </a:r>
            <a:r>
              <a:rPr lang="ru-RU" sz="1900" dirty="0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та </a:t>
            </a:r>
            <a:r>
              <a:rPr lang="ru-RU" sz="1900" dirty="0" err="1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астрономії</a:t>
            </a:r>
            <a:endParaRPr lang="ru-RU" sz="1900" dirty="0" smtClean="0">
              <a:solidFill>
                <a:prstClr val="black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lvl="0">
              <a:buClr>
                <a:srgbClr val="E66C7D"/>
              </a:buClr>
              <a:buFont typeface="Arial" pitchFamily="34" charset="0"/>
              <a:buChar char="•"/>
            </a:pPr>
            <a:r>
              <a:rPr lang="ru-RU" sz="1900" b="1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Якубовському</a:t>
            </a:r>
            <a:r>
              <a:rPr lang="ru-RU" sz="19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900" b="1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Віталію</a:t>
            </a:r>
            <a:r>
              <a:rPr lang="ru-RU" sz="1900" b="1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900" b="1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Ігоровичу</a:t>
            </a:r>
            <a:r>
              <a:rPr lang="ru-RU" sz="19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, </a:t>
            </a:r>
            <a:r>
              <a:rPr lang="ru-RU" sz="19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викладачу</a:t>
            </a:r>
            <a:r>
              <a:rPr lang="ru-RU" sz="19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900" dirty="0" err="1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суспільних</a:t>
            </a:r>
            <a:r>
              <a:rPr lang="ru-RU" sz="1900" dirty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 </a:t>
            </a:r>
            <a:r>
              <a:rPr lang="ru-RU" sz="1900" dirty="0" err="1" smtClean="0">
                <a:solidFill>
                  <a:prstClr val="black"/>
                </a:solidFill>
                <a:latin typeface="Arial" pitchFamily="34" charset="0"/>
                <a:ea typeface="Times New Roman"/>
                <a:cs typeface="Arial" pitchFamily="34" charset="0"/>
              </a:rPr>
              <a:t>дисциплін</a:t>
            </a:r>
            <a:endParaRPr lang="ru-RU" sz="1900" dirty="0" smtClean="0">
              <a:solidFill>
                <a:prstClr val="black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endParaRPr lang="ru-RU" sz="1900" dirty="0" smtClean="0">
              <a:solidFill>
                <a:prstClr val="black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109728" indent="0">
              <a:buNone/>
            </a:pPr>
            <a:endParaRPr lang="ru-RU" sz="1800" dirty="0" smtClean="0">
              <a:solidFill>
                <a:prstClr val="black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109728" indent="0">
              <a:buNone/>
            </a:pPr>
            <a:endParaRPr lang="uk-UA" sz="1900" dirty="0" smtClean="0">
              <a:solidFill>
                <a:prstClr val="black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109728" indent="0">
              <a:buNone/>
            </a:pPr>
            <a:endParaRPr lang="ru-RU" dirty="0" smtClean="0">
              <a:latin typeface="Arial" pitchFamily="34" charset="0"/>
              <a:ea typeface="Times New Roman"/>
              <a:cs typeface="Arial" pitchFamily="34" charset="0"/>
            </a:endParaRPr>
          </a:p>
          <a:p>
            <a:pPr marL="109728" indent="0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382000" cy="86409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Результати атестації педагогічних та науково-педагогічних працівників у 2019-2020 </a:t>
            </a:r>
            <a:r>
              <a:rPr lang="uk-UA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н.р</a:t>
            </a:r>
            <a:r>
              <a:rPr lang="uk-UA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16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988840"/>
            <a:ext cx="4041648" cy="1008112"/>
          </a:xfrm>
        </p:spPr>
        <p:txBody>
          <a:bodyPr/>
          <a:lstStyle/>
          <a:p>
            <a:r>
              <a:rPr lang="ru-RU" sz="2000" dirty="0" err="1">
                <a:latin typeface="Times New Roman"/>
                <a:ea typeface="Times New Roman"/>
              </a:rPr>
              <a:t>Присвоїти</a:t>
            </a:r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b="0" dirty="0" err="1">
                <a:latin typeface="Times New Roman"/>
                <a:ea typeface="Times New Roman"/>
              </a:rPr>
              <a:t>кваліфікаційну</a:t>
            </a:r>
            <a:r>
              <a:rPr lang="ru-RU" sz="2000" b="0" dirty="0">
                <a:latin typeface="Times New Roman"/>
                <a:ea typeface="Times New Roman"/>
              </a:rPr>
              <a:t> </a:t>
            </a:r>
            <a:r>
              <a:rPr lang="ru-RU" sz="2000" b="0" dirty="0" err="1">
                <a:latin typeface="Times New Roman"/>
                <a:ea typeface="Times New Roman"/>
              </a:rPr>
              <a:t>категорію</a:t>
            </a:r>
            <a:r>
              <a:rPr lang="ru-RU" sz="2000" b="0" dirty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«</a:t>
            </a:r>
            <a:r>
              <a:rPr lang="ru-RU" sz="2000" dirty="0" err="1">
                <a:latin typeface="Times New Roman"/>
                <a:ea typeface="Times New Roman"/>
              </a:rPr>
              <a:t>спеціаліст</a:t>
            </a:r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</a:rPr>
              <a:t>першої</a:t>
            </a:r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</a:rPr>
              <a:t>категорії</a:t>
            </a:r>
            <a:r>
              <a:rPr lang="ru-RU" sz="2000" dirty="0">
                <a:latin typeface="Times New Roman"/>
                <a:ea typeface="Times New Roman"/>
              </a:rPr>
              <a:t>»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16016" y="1988840"/>
            <a:ext cx="4041775" cy="1008112"/>
          </a:xfrm>
        </p:spPr>
        <p:txBody>
          <a:bodyPr/>
          <a:lstStyle/>
          <a:p>
            <a:r>
              <a:rPr lang="ru-RU" sz="2000" dirty="0" err="1">
                <a:latin typeface="Times New Roman"/>
                <a:ea typeface="Times New Roman"/>
              </a:rPr>
              <a:t>Присвоїти</a:t>
            </a:r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b="0" dirty="0" err="1">
                <a:latin typeface="Times New Roman"/>
                <a:ea typeface="Times New Roman"/>
              </a:rPr>
              <a:t>кваліфікаційну</a:t>
            </a:r>
            <a:r>
              <a:rPr lang="ru-RU" sz="2000" b="0" dirty="0">
                <a:latin typeface="Times New Roman"/>
                <a:ea typeface="Times New Roman"/>
              </a:rPr>
              <a:t> </a:t>
            </a:r>
            <a:r>
              <a:rPr lang="ru-RU" sz="2000" b="0" dirty="0" err="1">
                <a:latin typeface="Times New Roman"/>
                <a:ea typeface="Times New Roman"/>
              </a:rPr>
              <a:t>категорію</a:t>
            </a:r>
            <a:r>
              <a:rPr lang="ru-RU" sz="2000" b="0" dirty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«</a:t>
            </a:r>
            <a:r>
              <a:rPr lang="ru-RU" sz="2000" dirty="0" err="1">
                <a:latin typeface="Times New Roman"/>
                <a:ea typeface="Times New Roman"/>
              </a:rPr>
              <a:t>спеціаліст</a:t>
            </a:r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</a:rPr>
              <a:t>другої</a:t>
            </a:r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</a:rPr>
              <a:t>категорії</a:t>
            </a:r>
            <a:r>
              <a:rPr lang="ru-RU" sz="2000" dirty="0" smtClean="0">
                <a:latin typeface="Times New Roman"/>
                <a:ea typeface="Times New Roman"/>
              </a:rPr>
              <a:t>»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95536" y="3140968"/>
            <a:ext cx="4041648" cy="108012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Сергієнку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b="1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Андрію</a:t>
            </a:r>
            <a:r>
              <a:rPr lang="ru-RU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ru-RU" b="1" dirty="0" err="1">
                <a:solidFill>
                  <a:prstClr val="black"/>
                </a:solidFill>
                <a:latin typeface="Times New Roman"/>
                <a:ea typeface="Times New Roman"/>
              </a:rPr>
              <a:t>Д</a:t>
            </a:r>
            <a:r>
              <a:rPr lang="ru-RU" b="1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митровичу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/>
                <a:ea typeface="Times New Roman"/>
              </a:rPr>
              <a:t>викладачу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 математики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3140968"/>
            <a:ext cx="4041775" cy="2229615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 hangingPunct="0">
              <a:lnSpc>
                <a:spcPct val="115000"/>
              </a:lnSpc>
              <a:spcAft>
                <a:spcPts val="0"/>
              </a:spcAft>
            </a:pPr>
            <a:r>
              <a:rPr lang="uk-UA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Бондар </a:t>
            </a:r>
            <a:r>
              <a:rPr lang="uk-UA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Юлії Володимирівні</a:t>
            </a:r>
            <a:r>
              <a:rPr lang="uk-UA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викладачу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української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мови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та </a:t>
            </a:r>
            <a:r>
              <a:rPr lang="ru-RU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літератури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</a:t>
            </a:r>
            <a:endParaRPr lang="ru-RU" sz="1600" dirty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  <a:p>
            <a:r>
              <a:rPr lang="uk-UA" b="1" dirty="0" err="1">
                <a:solidFill>
                  <a:prstClr val="black"/>
                </a:solidFill>
                <a:latin typeface="Times New Roman"/>
                <a:ea typeface="Times New Roman"/>
              </a:rPr>
              <a:t>Васюк</a:t>
            </a:r>
            <a:r>
              <a:rPr lang="uk-UA" b="1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uk-UA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Олені Іванівні</a:t>
            </a:r>
            <a:r>
              <a:rPr lang="uk-UA" dirty="0" smtClean="0">
                <a:solidFill>
                  <a:schemeClr val="tx1"/>
                </a:solidFill>
                <a:latin typeface="Times New Roman"/>
                <a:ea typeface="Times New Roman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/>
                <a:ea typeface="Times New Roman"/>
              </a:rPr>
              <a:t>викладачу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економічних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/>
                <a:ea typeface="Times New Roman"/>
              </a:rPr>
              <a:t>дисциплін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382000" cy="792088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Результати атестації педагогічних та науково-педагогічних працівників у 2019-2020 </a:t>
            </a:r>
            <a:r>
              <a:rPr lang="uk-UA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н.р</a:t>
            </a:r>
            <a:r>
              <a:rPr lang="uk-UA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380732" y="4509120"/>
            <a:ext cx="4041648" cy="792088"/>
          </a:xfrm>
          <a:prstGeom prst="rect">
            <a:avLst/>
          </a:prstGeo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vert="horz" anchor="ctr">
            <a:noAutofit/>
          </a:bodyPr>
          <a:lstStyle>
            <a:lvl1pPr marL="45720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900" b="1" kern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16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err="1">
                <a:latin typeface="Times New Roman"/>
                <a:ea typeface="Times New Roman"/>
              </a:rPr>
              <a:t>Встановити</a:t>
            </a:r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uk-UA" sz="2000" dirty="0">
                <a:latin typeface="Times New Roman"/>
                <a:ea typeface="Times New Roman"/>
              </a:rPr>
              <a:t>13 тарифний розряд </a:t>
            </a:r>
            <a:r>
              <a:rPr lang="uk-UA" sz="2000" b="0" dirty="0" smtClean="0">
                <a:latin typeface="Times New Roman"/>
                <a:ea typeface="Times New Roman"/>
              </a:rPr>
              <a:t>майстра </a:t>
            </a:r>
            <a:r>
              <a:rPr lang="uk-UA" sz="2000" b="0" dirty="0">
                <a:latin typeface="Times New Roman"/>
                <a:ea typeface="Times New Roman"/>
              </a:rPr>
              <a:t>виробничого навчання </a:t>
            </a:r>
            <a:endParaRPr lang="ru-RU" b="0" dirty="0"/>
          </a:p>
        </p:txBody>
      </p:sp>
      <p:sp>
        <p:nvSpPr>
          <p:cNvPr id="9" name="Объект 4"/>
          <p:cNvSpPr txBox="1">
            <a:spLocks/>
          </p:cNvSpPr>
          <p:nvPr/>
        </p:nvSpPr>
        <p:spPr>
          <a:xfrm>
            <a:off x="408350" y="5445224"/>
            <a:ext cx="4041648" cy="10801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Гончаренку</a:t>
            </a:r>
            <a:r>
              <a:rPr lang="ru-RU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 Богдану </a:t>
            </a:r>
            <a:r>
              <a:rPr lang="ru-RU" b="1" dirty="0" err="1" smtClean="0">
                <a:solidFill>
                  <a:prstClr val="black"/>
                </a:solidFill>
                <a:latin typeface="Times New Roman"/>
                <a:ea typeface="Times New Roman"/>
              </a:rPr>
              <a:t>Олександровичу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майстру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виробничого</a:t>
            </a:r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навчання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905164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5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Орієнтовний перелік педагогічних та науково-педагогічних працівників, які атестуються в </a:t>
            </a:r>
            <a:br>
              <a:rPr lang="uk-UA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uk-UA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2020-2021 </a:t>
            </a:r>
            <a:r>
              <a:rPr lang="uk-UA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н.р</a:t>
            </a:r>
            <a:r>
              <a:rPr lang="uk-UA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2060848"/>
            <a:ext cx="4038600" cy="45259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624078" indent="-514350">
              <a:buAutoNum type="arabicPeriod"/>
            </a:pPr>
            <a:r>
              <a:rPr lang="uk-UA" sz="2400" dirty="0" smtClean="0"/>
              <a:t>Щербань Ю.Ю. 	</a:t>
            </a:r>
          </a:p>
          <a:p>
            <a:pPr marL="624078" indent="-514350">
              <a:buAutoNum type="arabicPeriod"/>
            </a:pPr>
            <a:r>
              <a:rPr lang="uk-UA" sz="2400" dirty="0" err="1" smtClean="0"/>
              <a:t>Вуштей</a:t>
            </a:r>
            <a:r>
              <a:rPr lang="uk-UA" sz="2400" dirty="0" smtClean="0"/>
              <a:t> О.А.</a:t>
            </a:r>
          </a:p>
          <a:p>
            <a:pPr marL="624078" indent="-514350">
              <a:buAutoNum type="arabicPeriod"/>
            </a:pPr>
            <a:r>
              <a:rPr lang="uk-UA" sz="2400" dirty="0" smtClean="0"/>
              <a:t>Мазурок О.О.</a:t>
            </a:r>
          </a:p>
          <a:p>
            <a:pPr marL="624078" indent="-514350">
              <a:buAutoNum type="arabicPeriod"/>
            </a:pPr>
            <a:r>
              <a:rPr lang="uk-UA" sz="2400" dirty="0" err="1" smtClean="0"/>
              <a:t>Чорногор</a:t>
            </a:r>
            <a:r>
              <a:rPr lang="uk-UA" sz="2400" dirty="0" smtClean="0"/>
              <a:t> Н.М.</a:t>
            </a:r>
          </a:p>
          <a:p>
            <a:pPr marL="624078" indent="-514350">
              <a:buAutoNum type="arabicPeriod"/>
            </a:pPr>
            <a:r>
              <a:rPr lang="uk-UA" sz="2400" dirty="0" err="1" smtClean="0"/>
              <a:t>Шопоняк</a:t>
            </a:r>
            <a:r>
              <a:rPr lang="uk-UA" sz="2400" dirty="0" smtClean="0"/>
              <a:t> Л.М.</a:t>
            </a:r>
          </a:p>
          <a:p>
            <a:pPr marL="624078" indent="-514350">
              <a:buAutoNum type="arabicPeriod"/>
            </a:pPr>
            <a:r>
              <a:rPr lang="uk-UA" sz="2400" dirty="0" smtClean="0"/>
              <a:t>Шевченко О.М.</a:t>
            </a:r>
          </a:p>
          <a:p>
            <a:pPr marL="624078" indent="-514350">
              <a:buAutoNum type="arabicPeriod"/>
            </a:pPr>
            <a:r>
              <a:rPr lang="uk-UA" sz="2400" dirty="0" smtClean="0"/>
              <a:t>Семенець І.П.</a:t>
            </a:r>
          </a:p>
          <a:p>
            <a:pPr marL="624078" indent="-514350">
              <a:buAutoNum type="arabicPeriod"/>
            </a:pPr>
            <a:r>
              <a:rPr lang="uk-UA" sz="2400" dirty="0" smtClean="0"/>
              <a:t>Мацкевич Н.М.</a:t>
            </a:r>
          </a:p>
          <a:p>
            <a:pPr marL="624078" indent="-514350">
              <a:buAutoNum type="arabicPeriod"/>
            </a:pPr>
            <a:r>
              <a:rPr lang="uk-UA" sz="2400" dirty="0" err="1" smtClean="0"/>
              <a:t>Муртазаєв</a:t>
            </a:r>
            <a:r>
              <a:rPr lang="uk-UA" sz="2400" dirty="0" smtClean="0"/>
              <a:t> І.А.</a:t>
            </a:r>
          </a:p>
          <a:p>
            <a:pPr marL="624078" indent="-514350">
              <a:buAutoNum type="arabicPeriod"/>
            </a:pPr>
            <a:r>
              <a:rPr lang="uk-UA" sz="2400" dirty="0" err="1" smtClean="0"/>
              <a:t>Фадєева</a:t>
            </a:r>
            <a:r>
              <a:rPr lang="uk-UA" sz="2400" dirty="0" smtClean="0"/>
              <a:t> Н.М.</a:t>
            </a:r>
          </a:p>
          <a:p>
            <a:pPr marL="109728" indent="0">
              <a:buNone/>
            </a:pPr>
            <a:endParaRPr lang="uk-UA" dirty="0" smtClean="0"/>
          </a:p>
          <a:p>
            <a:pPr marL="624078" indent="-514350">
              <a:buAutoNum type="arabicPeriod"/>
            </a:pPr>
            <a:endParaRPr lang="uk-UA" dirty="0" smtClean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60848"/>
            <a:ext cx="4038600" cy="45259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66928" indent="-457200">
              <a:buFont typeface="+mj-lt"/>
              <a:buAutoNum type="arabicPeriod"/>
            </a:pPr>
            <a:r>
              <a:rPr lang="uk-UA" sz="2400" dirty="0" err="1" smtClean="0"/>
              <a:t>Сколотова</a:t>
            </a:r>
            <a:r>
              <a:rPr lang="uk-UA" sz="2400" dirty="0" smtClean="0"/>
              <a:t> І. І.</a:t>
            </a:r>
          </a:p>
          <a:p>
            <a:pPr marL="566928" indent="-457200">
              <a:buFont typeface="+mj-lt"/>
              <a:buAutoNum type="arabicPeriod"/>
            </a:pPr>
            <a:r>
              <a:rPr lang="uk-UA" sz="2400" dirty="0" smtClean="0"/>
              <a:t>Терещенко О.Д.</a:t>
            </a:r>
          </a:p>
          <a:p>
            <a:pPr marL="566928" indent="-457200">
              <a:buFont typeface="+mj-lt"/>
              <a:buAutoNum type="arabicPeriod"/>
            </a:pPr>
            <a:r>
              <a:rPr lang="uk-UA" sz="2400" dirty="0" err="1" smtClean="0"/>
              <a:t>Милокост</a:t>
            </a:r>
            <a:r>
              <a:rPr lang="uk-UA" sz="2400" dirty="0" smtClean="0"/>
              <a:t> О.В.</a:t>
            </a:r>
          </a:p>
          <a:p>
            <a:pPr marL="566928" indent="-457200">
              <a:buFont typeface="+mj-lt"/>
              <a:buAutoNum type="arabicPeriod"/>
            </a:pPr>
            <a:r>
              <a:rPr lang="uk-UA" sz="2400" dirty="0" err="1" smtClean="0"/>
              <a:t>Шагаєва</a:t>
            </a:r>
            <a:r>
              <a:rPr lang="uk-UA" sz="2400" dirty="0" smtClean="0"/>
              <a:t> І.В.</a:t>
            </a:r>
          </a:p>
          <a:p>
            <a:pPr marL="566928" indent="-457200">
              <a:buFont typeface="+mj-lt"/>
              <a:buAutoNum type="arabicPeriod"/>
            </a:pPr>
            <a:r>
              <a:rPr lang="uk-UA" sz="2400" dirty="0" err="1" smtClean="0"/>
              <a:t>Мостіпан</a:t>
            </a:r>
            <a:r>
              <a:rPr lang="uk-UA" sz="2400" dirty="0" smtClean="0"/>
              <a:t> О.М.</a:t>
            </a:r>
          </a:p>
          <a:p>
            <a:pPr marL="566928" indent="-457200">
              <a:buFont typeface="+mj-lt"/>
              <a:buAutoNum type="arabicPeriod"/>
            </a:pPr>
            <a:r>
              <a:rPr lang="uk-UA" sz="2400" dirty="0" err="1" smtClean="0"/>
              <a:t>Олейніч</a:t>
            </a:r>
            <a:r>
              <a:rPr lang="uk-UA" sz="2400" dirty="0" smtClean="0"/>
              <a:t> А.В.</a:t>
            </a:r>
          </a:p>
          <a:p>
            <a:pPr marL="566928" indent="-457200">
              <a:buFont typeface="+mj-lt"/>
              <a:buAutoNum type="arabicPeriod"/>
            </a:pPr>
            <a:r>
              <a:rPr lang="uk-UA" sz="2400" dirty="0" err="1" smtClean="0"/>
              <a:t>Андрійченко</a:t>
            </a:r>
            <a:r>
              <a:rPr lang="uk-UA" sz="2400" dirty="0" smtClean="0"/>
              <a:t> Н.К.</a:t>
            </a:r>
          </a:p>
          <a:p>
            <a:pPr marL="566928" indent="-457200">
              <a:buFont typeface="+mj-lt"/>
              <a:buAutoNum type="arabicPeriod"/>
            </a:pPr>
            <a:r>
              <a:rPr lang="uk-UA" sz="2400" dirty="0" smtClean="0"/>
              <a:t>Івашкевич Т.М.</a:t>
            </a:r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373216"/>
            <a:ext cx="1220539" cy="1225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962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609</TotalTime>
  <Words>314</Words>
  <Application>Microsoft Office PowerPoint</Application>
  <PresentationFormat>Экран (4:3)</PresentationFormat>
  <Paragraphs>69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Городская</vt:lpstr>
      <vt:lpstr>Підсумки атестації  педагогічних та науково-педагогічних працівників Коледжу в 2019-2020 н. р.</vt:lpstr>
      <vt:lpstr> Атестація педагогічних працівників </vt:lpstr>
      <vt:lpstr>Презентация PowerPoint</vt:lpstr>
      <vt:lpstr>Засідання відбувалися  2 та 3 квітня 2020 року у форматі Скайп-конференцій з дотриманням усіх атестаційних процедур</vt:lpstr>
      <vt:lpstr>Зміст атестаційної справи</vt:lpstr>
      <vt:lpstr>Результати атестації педагогічних та науково-педагогічних працівників у 2019-2020 н.р.</vt:lpstr>
      <vt:lpstr>Результати атестації педагогічних та науково-педагогічних працівників у 2019-2020 н.р.</vt:lpstr>
      <vt:lpstr>Результати атестації педагогічних та науково-педагогічних працівників у 2019-2020 н.р.</vt:lpstr>
      <vt:lpstr>Орієнтовний перелік педагогічних та науково-педагогічних працівників, які атестуються в  2020-2021 н.р.</vt:lpstr>
      <vt:lpstr>ДЯКУЮ ЗА УВАГУ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Підсумки атестації  педагогічних та науково-педагогічних працівників Коледжу в 2019-2020 н. р.</dc:title>
  <dc:creator>PC</dc:creator>
  <cp:lastModifiedBy>Пользователь Windows</cp:lastModifiedBy>
  <cp:revision>28</cp:revision>
  <dcterms:created xsi:type="dcterms:W3CDTF">2020-05-15T07:30:18Z</dcterms:created>
  <dcterms:modified xsi:type="dcterms:W3CDTF">2020-05-21T16:26:29Z</dcterms:modified>
</cp:coreProperties>
</file>