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315" r:id="rId3"/>
    <p:sldId id="287" r:id="rId4"/>
    <p:sldId id="305" r:id="rId5"/>
    <p:sldId id="306" r:id="rId6"/>
    <p:sldId id="307" r:id="rId7"/>
    <p:sldId id="309" r:id="rId8"/>
    <p:sldId id="317" r:id="rId9"/>
    <p:sldId id="311" r:id="rId10"/>
    <p:sldId id="312" r:id="rId11"/>
    <p:sldId id="318" r:id="rId12"/>
    <p:sldId id="313" r:id="rId13"/>
    <p:sldId id="316" r:id="rId14"/>
    <p:sldId id="294" r:id="rId15"/>
    <p:sldId id="303" r:id="rId16"/>
    <p:sldId id="304" r:id="rId17"/>
  </p:sldIdLst>
  <p:sldSz cx="12192000" cy="6858000"/>
  <p:notesSz cx="6789738" cy="9929813"/>
  <p:custDataLst>
    <p:tags r:id="rId18"/>
  </p:custData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33"/>
    <a:srgbClr val="FF7600"/>
    <a:srgbClr val="5C5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90352604-6D34-4231-92D2-66F3EFF07E54}" type="datetimeFigureOut">
              <a:rPr lang="pl-PL" smtClean="0"/>
              <a:pPr/>
              <a:t>24.03.2021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7335906-90B4-4295-B5C4-498E99AEF58B}" type="slidenum">
              <a:rPr lang="pl-PL" smtClean="0"/>
              <a:pPr/>
              <a:t>‹№›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327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2604-6D34-4231-92D2-66F3EFF07E54}" type="datetimeFigureOut">
              <a:rPr lang="pl-PL" smtClean="0"/>
              <a:pPr/>
              <a:t>24.03.2021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5906-90B4-4295-B5C4-498E99AEF58B}" type="slidenum">
              <a:rPr lang="pl-PL" smtClean="0"/>
              <a:pPr/>
              <a:t>‹№›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863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0352604-6D34-4231-92D2-66F3EFF07E54}" type="datetimeFigureOut">
              <a:rPr lang="pl-PL" smtClean="0"/>
              <a:pPr/>
              <a:t>24.03.2021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7335906-90B4-4295-B5C4-498E99AEF58B}" type="slidenum">
              <a:rPr lang="pl-PL" smtClean="0"/>
              <a:pPr/>
              <a:t>‹№›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968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0352604-6D34-4231-92D2-66F3EFF07E54}" type="datetimeFigureOut">
              <a:rPr lang="pl-PL" smtClean="0"/>
              <a:pPr/>
              <a:t>24.03.2021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7335906-90B4-4295-B5C4-498E99AEF58B}" type="slidenum">
              <a:rPr lang="pl-PL" smtClean="0"/>
              <a:pPr/>
              <a:t>‹№›</a:t>
            </a:fld>
            <a:endParaRPr lang="pl-PL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170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0352604-6D34-4231-92D2-66F3EFF07E54}" type="datetimeFigureOut">
              <a:rPr lang="pl-PL" smtClean="0"/>
              <a:pPr/>
              <a:t>24.03.2021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7335906-90B4-4295-B5C4-498E99AEF58B}" type="slidenum">
              <a:rPr lang="pl-PL" smtClean="0"/>
              <a:pPr/>
              <a:t>‹№›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355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2604-6D34-4231-92D2-66F3EFF07E54}" type="datetimeFigureOut">
              <a:rPr lang="pl-PL" smtClean="0"/>
              <a:pPr/>
              <a:t>24.03.2021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5906-90B4-4295-B5C4-498E99AEF58B}" type="slidenum">
              <a:rPr lang="pl-PL" smtClean="0"/>
              <a:pPr/>
              <a:t>‹№›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095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2604-6D34-4231-92D2-66F3EFF07E54}" type="datetimeFigureOut">
              <a:rPr lang="pl-PL" smtClean="0"/>
              <a:pPr/>
              <a:t>24.03.2021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5906-90B4-4295-B5C4-498E99AEF58B}" type="slidenum">
              <a:rPr lang="pl-PL" smtClean="0"/>
              <a:pPr/>
              <a:t>‹№›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894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2604-6D34-4231-92D2-66F3EFF07E54}" type="datetimeFigureOut">
              <a:rPr lang="pl-PL" smtClean="0"/>
              <a:pPr/>
              <a:t>24.03.2021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5906-90B4-4295-B5C4-498E99AEF58B}" type="slidenum">
              <a:rPr lang="pl-PL" smtClean="0"/>
              <a:pPr/>
              <a:t>‹№›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828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0352604-6D34-4231-92D2-66F3EFF07E54}" type="datetimeFigureOut">
              <a:rPr lang="pl-PL" smtClean="0"/>
              <a:pPr/>
              <a:t>24.03.2021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7335906-90B4-4295-B5C4-498E99AEF58B}" type="slidenum">
              <a:rPr lang="pl-PL" smtClean="0"/>
              <a:pPr/>
              <a:t>‹№›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486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2604-6D34-4231-92D2-66F3EFF07E54}" type="datetimeFigureOut">
              <a:rPr lang="pl-PL" smtClean="0"/>
              <a:pPr/>
              <a:t>24.03.2021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5906-90B4-4295-B5C4-498E99AEF58B}" type="slidenum">
              <a:rPr lang="pl-PL" smtClean="0"/>
              <a:pPr/>
              <a:t>‹№›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093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0352604-6D34-4231-92D2-66F3EFF07E54}" type="datetimeFigureOut">
              <a:rPr lang="pl-PL" smtClean="0"/>
              <a:pPr/>
              <a:t>24.03.2021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7335906-90B4-4295-B5C4-498E99AEF58B}" type="slidenum">
              <a:rPr lang="pl-PL" smtClean="0"/>
              <a:pPr/>
              <a:t>‹№›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073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2604-6D34-4231-92D2-66F3EFF07E54}" type="datetimeFigureOut">
              <a:rPr lang="pl-PL" smtClean="0"/>
              <a:pPr/>
              <a:t>24.03.2021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5906-90B4-4295-B5C4-498E99AEF58B}" type="slidenum">
              <a:rPr lang="pl-PL" smtClean="0"/>
              <a:pPr/>
              <a:t>‹№›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422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2604-6D34-4231-92D2-66F3EFF07E54}" type="datetimeFigureOut">
              <a:rPr lang="pl-PL" smtClean="0"/>
              <a:pPr/>
              <a:t>24.03.2021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5906-90B4-4295-B5C4-498E99AEF58B}" type="slidenum">
              <a:rPr lang="pl-PL" smtClean="0"/>
              <a:pPr/>
              <a:t>‹№›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221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2604-6D34-4231-92D2-66F3EFF07E54}" type="datetimeFigureOut">
              <a:rPr lang="pl-PL" smtClean="0"/>
              <a:pPr/>
              <a:t>24.03.2021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5906-90B4-4295-B5C4-498E99AEF58B}" type="slidenum">
              <a:rPr lang="pl-PL" smtClean="0"/>
              <a:pPr/>
              <a:t>‹№›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878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2604-6D34-4231-92D2-66F3EFF07E54}" type="datetimeFigureOut">
              <a:rPr lang="pl-PL" smtClean="0"/>
              <a:pPr/>
              <a:t>24.03.2021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5906-90B4-4295-B5C4-498E99AEF58B}" type="slidenum">
              <a:rPr lang="pl-PL" smtClean="0"/>
              <a:pPr/>
              <a:t>‹№›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3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2604-6D34-4231-92D2-66F3EFF07E54}" type="datetimeFigureOut">
              <a:rPr lang="pl-PL" smtClean="0"/>
              <a:pPr/>
              <a:t>24.03.2021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5906-90B4-4295-B5C4-498E99AEF58B}" type="slidenum">
              <a:rPr lang="pl-PL" smtClean="0"/>
              <a:pPr/>
              <a:t>‹№›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33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2604-6D34-4231-92D2-66F3EFF07E54}" type="datetimeFigureOut">
              <a:rPr lang="pl-PL" smtClean="0"/>
              <a:pPr/>
              <a:t>24.03.2021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5906-90B4-4295-B5C4-498E99AEF58B}" type="slidenum">
              <a:rPr lang="pl-PL" smtClean="0"/>
              <a:pPr/>
              <a:t>‹№›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700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52604-6D34-4231-92D2-66F3EFF07E54}" type="datetimeFigureOut">
              <a:rPr lang="pl-PL" smtClean="0"/>
              <a:pPr/>
              <a:t>24.03.2021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35906-90B4-4295-B5C4-498E99AEF58B}" type="slidenum">
              <a:rPr lang="pl-PL" smtClean="0"/>
              <a:pPr/>
              <a:t>‹№›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929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body" sz="half" idx="2"/>
          </p:nvPr>
        </p:nvSpPr>
        <p:spPr>
          <a:xfrm>
            <a:off x="6936169" y="6021701"/>
            <a:ext cx="10130516" cy="999067"/>
          </a:xfrm>
        </p:spPr>
        <p:txBody>
          <a:bodyPr>
            <a:noAutofit/>
          </a:bodyPr>
          <a:lstStyle/>
          <a:p>
            <a:r>
              <a:rPr lang="pl-PL" sz="3200" i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www.wsl.edu.pl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78465" y="2265834"/>
            <a:ext cx="11344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Вища Школа Лінгвістична</a:t>
            </a:r>
            <a:endParaRPr lang="pl-PL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256" y="0"/>
            <a:ext cx="8842744" cy="2192730"/>
          </a:xfrm>
          <a:prstGeom prst="rect">
            <a:avLst/>
          </a:prstGeom>
          <a:effectLst/>
        </p:spPr>
      </p:pic>
      <p:sp>
        <p:nvSpPr>
          <p:cNvPr id="7" name="pole tekstowe 6"/>
          <p:cNvSpPr txBox="1"/>
          <p:nvPr/>
        </p:nvSpPr>
        <p:spPr>
          <a:xfrm>
            <a:off x="5483756" y="3452690"/>
            <a:ext cx="6708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1" dirty="0"/>
              <a:t>…bo dla nas ważni są ludzi</a:t>
            </a:r>
          </a:p>
          <a:p>
            <a:endParaRPr lang="pl-PL" sz="2400" b="1" i="1" dirty="0"/>
          </a:p>
          <a:p>
            <a:r>
              <a:rPr lang="uk-UA" sz="2400" b="1" i="1" dirty="0"/>
              <a:t>	</a:t>
            </a:r>
            <a:r>
              <a:rPr lang="pl-PL" sz="2400" b="1" i="1" dirty="0"/>
              <a:t>…</a:t>
            </a:r>
            <a:r>
              <a:rPr lang="ru-RU" sz="2400" b="1" i="1" dirty="0"/>
              <a:t> тому що люди для нас важливі</a:t>
            </a:r>
            <a:endParaRPr lang="pl-PL" sz="2400" b="1" i="1" dirty="0"/>
          </a:p>
        </p:txBody>
      </p:sp>
      <p:pic>
        <p:nvPicPr>
          <p:cNvPr id="9" name="Obraz 8" descr="Znalezione obrazy dla zapytania польща україна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94" b="100000" l="5429" r="97286">
                        <a14:foregroundMark x1="48714" y1="32063" x2="48714" y2="32063"/>
                        <a14:foregroundMark x1="48571" y1="73991" x2="47714" y2="99327"/>
                        <a14:foregroundMark x1="48000" y1="38117" x2="47857" y2="29821"/>
                        <a14:foregroundMark x1="92429" y1="12332" x2="88571" y2="23991"/>
                        <a14:foregroundMark x1="50286" y1="51345" x2="88571" y2="24215"/>
                        <a14:foregroundMark x1="54571" y1="49327" x2="75000" y2="34305"/>
                        <a14:backgroundMark x1="69429" y1="71076" x2="69429" y2="71076"/>
                        <a14:backgroundMark x1="79571" y1="52018" x2="79571" y2="52018"/>
                        <a14:backgroundMark x1="58286" y1="88565" x2="58286" y2="88565"/>
                        <a14:backgroundMark x1="11000" y1="52691" x2="40857" y2="80942"/>
                        <a14:backgroundMark x1="86286" y1="31390" x2="52286" y2="57399"/>
                        <a14:backgroundMark x1="51571" y1="81839" x2="53286" y2="99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043" y="4186272"/>
            <a:ext cx="3691004" cy="2658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006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381153" y="1382232"/>
            <a:ext cx="9448800" cy="113768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900" b="1" i="1" dirty="0"/>
              <a:t>Основні пріоритети Програми:</a:t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52893" y="1951074"/>
            <a:ext cx="10568763" cy="3891517"/>
          </a:xfrm>
        </p:spPr>
        <p:txBody>
          <a:bodyPr>
            <a:normAutofit fontScale="47500" lnSpcReduction="20000"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uk-UA" sz="4200" dirty="0"/>
              <a:t>Програма </a:t>
            </a:r>
            <a:r>
              <a:rPr lang="ru-RU" sz="4200" dirty="0"/>
              <a:t>розроблен</a:t>
            </a:r>
            <a:r>
              <a:rPr lang="uk-UA" sz="4200" dirty="0"/>
              <a:t>а</a:t>
            </a:r>
            <a:r>
              <a:rPr lang="ru-RU" sz="4200" dirty="0"/>
              <a:t> відповідно до </a:t>
            </a:r>
            <a:r>
              <a:rPr lang="uk-UA" sz="4200" dirty="0"/>
              <a:t>загальноєвропейських мовних тестів </a:t>
            </a:r>
            <a:r>
              <a:rPr lang="ru-RU" sz="4200" dirty="0"/>
              <a:t>визначення рівня сформованості мовної комунікативної компетенції</a:t>
            </a:r>
            <a:r>
              <a:rPr lang="uk-UA" sz="4200" dirty="0"/>
              <a:t>;</a:t>
            </a:r>
            <a:endParaRPr lang="pl-PL" sz="42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uk-UA" sz="4200" dirty="0"/>
              <a:t>з</a:t>
            </a:r>
            <a:r>
              <a:rPr lang="ru-RU" sz="4200" dirty="0"/>
              <a:t>аняття проводяться досвідченими викладачами з Польщі, Великобританії, Німеччини (дипломовані носії мови);</a:t>
            </a:r>
            <a:endParaRPr lang="pl-PL" sz="42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ru-RU" sz="4200" dirty="0"/>
              <a:t>особистісно-орієнтований підхід до кожного учасника Програми;</a:t>
            </a:r>
            <a:endParaRPr lang="pl-PL" sz="42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uk-UA" sz="4200" dirty="0"/>
              <a:t>використовуються сучасні мовні лабораторії, комп’ютерні та мультимедійні класи Вищої Школи Лінгвістичної;</a:t>
            </a:r>
            <a:endParaRPr lang="pl-PL" sz="42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uk-UA" sz="4200" dirty="0"/>
              <a:t>учасники Програми самостійно готуються впродовж 1-го етапу та складають іспит на визначення </a:t>
            </a:r>
            <a:r>
              <a:rPr lang="ru-RU" sz="4200" dirty="0"/>
              <a:t>рів</a:t>
            </a:r>
            <a:r>
              <a:rPr lang="uk-UA" sz="4200" dirty="0"/>
              <a:t>ня</a:t>
            </a:r>
            <a:r>
              <a:rPr lang="ru-RU" sz="4200" dirty="0"/>
              <a:t> володіння </a:t>
            </a:r>
            <a:r>
              <a:rPr lang="uk-UA" sz="4200" dirty="0"/>
              <a:t>іноземною </a:t>
            </a:r>
            <a:r>
              <a:rPr lang="ru-RU" sz="4200" dirty="0"/>
              <a:t>мов</a:t>
            </a:r>
            <a:r>
              <a:rPr lang="uk-UA" sz="4200" dirty="0"/>
              <a:t>ою;</a:t>
            </a:r>
            <a:endParaRPr lang="pl-PL" sz="42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uk-UA" sz="4200" dirty="0"/>
              <a:t>випускники Програми отримують мовний сертифікат, що підтверджує володіння іноземною мовою на рівні В2, відповідно до вимог Міністерства освіти і науки України.</a:t>
            </a:r>
            <a:endParaRPr lang="pl-PL" sz="4200" dirty="0"/>
          </a:p>
          <a:p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411997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FF0B9B-3ACF-485F-A761-222C0B3AC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087918" y="2320638"/>
            <a:ext cx="8610600" cy="1293028"/>
          </a:xfrm>
        </p:spPr>
        <p:txBody>
          <a:bodyPr/>
          <a:lstStyle/>
          <a:p>
            <a:r>
              <a:rPr lang="uk-UA" dirty="0"/>
              <a:t>ВЗІРЕЦЬ </a:t>
            </a:r>
            <a:br>
              <a:rPr lang="uk-UA" dirty="0"/>
            </a:br>
            <a:r>
              <a:rPr lang="uk-UA" dirty="0" err="1"/>
              <a:t>сЕРТИФІКАТУ</a:t>
            </a:r>
            <a:r>
              <a:rPr lang="uk-UA" dirty="0"/>
              <a:t> 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8DBE6A3C-0CA2-45F6-971B-F76BB7E884F9}"/>
              </a:ext>
            </a:extLst>
          </p:cNvPr>
          <p:cNvSpPr/>
          <p:nvPr/>
        </p:nvSpPr>
        <p:spPr>
          <a:xfrm>
            <a:off x="577924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97FD0D5-3094-4951-8F5F-52F41A8A5E4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611" y="-142407"/>
            <a:ext cx="5396459" cy="70004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243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499730" y="1488558"/>
            <a:ext cx="11355573" cy="3870252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/>
              <a:t>Для реєстрації необхідно зв'язатися з координатором ВНЗ в Україні </a:t>
            </a:r>
            <a:endParaRPr lang="pl-PL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/>
              <a:t>Після реєстрації кожен кандидат безкоштовно отримує вступний діагностичний тест для визначення рівня мови</a:t>
            </a:r>
            <a:endParaRPr lang="pl-PL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/>
              <a:t>Учасник проходить програму підготовки, яка  складається з двох етапів</a:t>
            </a:r>
            <a:endParaRPr lang="pl-PL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/>
              <a:t>Самостійна підготовка та проходження 3-х перевіркових тестів</a:t>
            </a:r>
            <a:endParaRPr lang="pl-PL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/>
              <a:t>Заняття з носієм мови та складання підсумкового тесту</a:t>
            </a:r>
            <a:endParaRPr lang="pl-PL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/>
              <a:t>Учасник запрошується на підсумковий тест в один із запропонованих термінів</a:t>
            </a:r>
            <a:endParaRPr lang="pl-PL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/>
              <a:t>У день тестування, після  обробки результатів,  учасник отримує сертифікат і скан своєї роботи (за бажанням учасника).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508743" y="595423"/>
            <a:ext cx="8548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 </a:t>
            </a:r>
            <a:r>
              <a:rPr lang="ru-RU" sz="2800" b="1" i="1" dirty="0"/>
              <a:t>7 кроків до успішної реалізації програми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06706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187815" y="334845"/>
            <a:ext cx="9194497" cy="889948"/>
          </a:xfrm>
        </p:spPr>
        <p:txBody>
          <a:bodyPr>
            <a:noAutofit/>
          </a:bodyPr>
          <a:lstStyle/>
          <a:p>
            <a:pPr algn="ctr"/>
            <a:r>
              <a:rPr lang="uk-UA" sz="3200" b="1" i="1" dirty="0"/>
              <a:t>Як стати учасником програми</a:t>
            </a:r>
            <a:r>
              <a:rPr lang="ru-RU" sz="3200" b="1" i="1" dirty="0"/>
              <a:t>?</a:t>
            </a:r>
            <a:endParaRPr lang="pl-PL" sz="3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26834" y="1429610"/>
            <a:ext cx="11089757" cy="4423144"/>
          </a:xfrm>
        </p:spPr>
        <p:txBody>
          <a:bodyPr>
            <a:normAutofit/>
          </a:bodyPr>
          <a:lstStyle/>
          <a:p>
            <a:pPr algn="just"/>
            <a:r>
              <a:rPr lang="ru-RU" sz="1800" b="1" u="sng" dirty="0"/>
              <a:t>Крок 1.</a:t>
            </a:r>
            <a:r>
              <a:rPr lang="ru-RU" sz="1800" dirty="0"/>
              <a:t> </a:t>
            </a:r>
            <a:r>
              <a:rPr lang="uk-UA" sz="1800" dirty="0"/>
              <a:t>Зацікавлена особа повинна повідомити координатора WSL в Україні про своє бажання взяти участь у програмі закордонного стажування і подати таку інформацію: </a:t>
            </a:r>
            <a:endParaRPr lang="pl-PL" sz="18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uk-UA" sz="1800" dirty="0"/>
              <a:t>ім'я, прізвище (у відповідності із  закордонним паспортом);</a:t>
            </a:r>
            <a:endParaRPr lang="pl-PL" sz="18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uk-UA" sz="1800" dirty="0"/>
              <a:t>дата народження (дд-мм-рр);</a:t>
            </a:r>
            <a:endParaRPr lang="pl-PL" sz="18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uk-UA" sz="1800" dirty="0"/>
              <a:t>серія і номер закордонного паспорту;</a:t>
            </a:r>
            <a:endParaRPr lang="pl-PL" sz="18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uk-UA" sz="1800" dirty="0"/>
              <a:t>контактна адреса </a:t>
            </a:r>
            <a:r>
              <a:rPr lang="en-US" sz="1800" dirty="0"/>
              <a:t>e</a:t>
            </a:r>
            <a:r>
              <a:rPr lang="ru-RU" sz="1800" dirty="0"/>
              <a:t>-</a:t>
            </a:r>
            <a:r>
              <a:rPr lang="en-US" sz="1800" dirty="0"/>
              <a:t>mail</a:t>
            </a:r>
            <a:r>
              <a:rPr lang="uk-UA" sz="1800" dirty="0"/>
              <a:t>, номер телефону.</a:t>
            </a:r>
            <a:endParaRPr lang="pl-PL" sz="1800" dirty="0"/>
          </a:p>
          <a:p>
            <a:pPr algn="just"/>
            <a:r>
              <a:rPr lang="uk-UA" sz="1800" b="1" u="sng" dirty="0"/>
              <a:t>Крок 2.</a:t>
            </a:r>
            <a:r>
              <a:rPr lang="uk-UA" sz="1800" dirty="0"/>
              <a:t> WSL видає на прохання учасника всі необхідні документи та підтверджує участь кандидати.</a:t>
            </a:r>
          </a:p>
          <a:p>
            <a:pPr algn="just"/>
            <a:r>
              <a:rPr lang="uk-UA" sz="1800" b="1" u="sng" dirty="0"/>
              <a:t>Крок 3. </a:t>
            </a:r>
            <a:r>
              <a:rPr lang="uk-UA" sz="1800" dirty="0"/>
              <a:t>Учасник оплачує організаційний збір на рахунок </a:t>
            </a:r>
            <a:r>
              <a:rPr lang="en-GB" sz="1800" dirty="0"/>
              <a:t>WSL.</a:t>
            </a:r>
            <a:endParaRPr lang="uk-UA" sz="1800" dirty="0"/>
          </a:p>
          <a:p>
            <a:pPr algn="just"/>
            <a:r>
              <a:rPr lang="uk-UA" sz="1800" b="1" u="sng" dirty="0"/>
              <a:t>Крок </a:t>
            </a:r>
            <a:r>
              <a:rPr lang="en-GB" sz="1800" b="1" u="sng" dirty="0"/>
              <a:t>4. </a:t>
            </a:r>
            <a:r>
              <a:rPr lang="pl-PL" sz="1800" dirty="0" err="1"/>
              <a:t>WSL</a:t>
            </a:r>
            <a:r>
              <a:rPr lang="uk-UA" sz="1800" b="1" dirty="0"/>
              <a:t> </a:t>
            </a:r>
            <a:r>
              <a:rPr lang="uk-UA" sz="1800" dirty="0"/>
              <a:t>надссилає план та доступ до занять. </a:t>
            </a:r>
          </a:p>
          <a:p>
            <a:pPr algn="ctr"/>
            <a:r>
              <a:rPr lang="uk-UA" sz="1800" b="1" dirty="0"/>
              <a:t>АБО</a:t>
            </a:r>
          </a:p>
          <a:p>
            <a:r>
              <a:rPr lang="uk-UA" sz="1800" dirty="0"/>
              <a:t>Учасник самостійно надсилає свою заявку. Деталі за посиланням:</a:t>
            </a:r>
          </a:p>
          <a:p>
            <a:r>
              <a:rPr lang="pl-PL" sz="1800" dirty="0" err="1"/>
              <a:t>https</a:t>
            </a:r>
            <a:r>
              <a:rPr lang="pl-PL" sz="1800" dirty="0"/>
              <a:t>://</a:t>
            </a:r>
            <a:r>
              <a:rPr lang="pl-PL" sz="1800" dirty="0" err="1"/>
              <a:t>wsl.edu.pl</a:t>
            </a:r>
            <a:r>
              <a:rPr lang="pl-PL" sz="1800" dirty="0"/>
              <a:t>/</a:t>
            </a:r>
            <a:r>
              <a:rPr lang="pl-PL" sz="1800" dirty="0" err="1"/>
              <a:t>index.php</a:t>
            </a:r>
            <a:r>
              <a:rPr lang="pl-PL" sz="1800" dirty="0"/>
              <a:t>/</a:t>
            </a:r>
            <a:r>
              <a:rPr lang="pl-PL" sz="1800" dirty="0" err="1"/>
              <a:t>ua</a:t>
            </a:r>
            <a:r>
              <a:rPr lang="pl-PL" sz="1800" dirty="0"/>
              <a:t>-</a:t>
            </a:r>
            <a:r>
              <a:rPr lang="pl-PL" sz="1800" dirty="0" err="1"/>
              <a:t>programs</a:t>
            </a:r>
            <a:r>
              <a:rPr lang="pl-PL" sz="1800" dirty="0"/>
              <a:t>-dla-</a:t>
            </a:r>
            <a:r>
              <a:rPr lang="pl-PL" sz="1800" dirty="0" err="1"/>
              <a:t>wykladowcow</a:t>
            </a:r>
            <a:r>
              <a:rPr lang="pl-PL" sz="1800" dirty="0"/>
              <a:t>/</a:t>
            </a:r>
            <a:endParaRPr lang="uk-UA" sz="1800" dirty="0"/>
          </a:p>
          <a:p>
            <a:endParaRPr lang="uk-UA" sz="1800" dirty="0"/>
          </a:p>
          <a:p>
            <a:pPr algn="just"/>
            <a:endParaRPr lang="uk-UA" sz="1800" dirty="0"/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6684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18437" y="1818167"/>
            <a:ext cx="11500883" cy="205488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Думаєш, що це неможливо?</a:t>
            </a:r>
            <a:br>
              <a:rPr lang="uk-UA" dirty="0"/>
            </a:br>
            <a:br>
              <a:rPr lang="uk-UA" dirty="0"/>
            </a:br>
            <a:r>
              <a:rPr lang="uk-UA" dirty="0"/>
              <a:t>МОЖЛИВО!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796362" y="4231758"/>
            <a:ext cx="95055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	</a:t>
            </a:r>
            <a:r>
              <a:rPr lang="uk-UA" i="1" dirty="0"/>
              <a:t>Почніть робити те, що потрібно. Потім робіть те, що можливо. І ви раптом виявите, що робите неможливе. </a:t>
            </a:r>
          </a:p>
          <a:p>
            <a:pPr algn="r"/>
            <a:r>
              <a:rPr lang="uk-UA" b="1" dirty="0"/>
              <a:t>Св.Франциск Асізський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7437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0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/>
          <a:srcRect b="7940"/>
          <a:stretch/>
        </p:blipFill>
        <p:spPr>
          <a:xfrm>
            <a:off x="-202020" y="-387359"/>
            <a:ext cx="12394019" cy="724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5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7900" y="2596120"/>
            <a:ext cx="3384014" cy="3384014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555626" y="592781"/>
            <a:ext cx="9476268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WELCOME</a:t>
            </a:r>
          </a:p>
          <a:p>
            <a:r>
              <a:rPr lang="pl-PL" sz="19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To WSL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06327" y="5532965"/>
            <a:ext cx="3753292" cy="116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fr-FR" sz="1000" b="1" dirty="0"/>
              <a:t>Email: wsl.intpros@gmail.com</a:t>
            </a:r>
            <a:endParaRPr lang="fr-FR" sz="1000" dirty="0"/>
          </a:p>
          <a:p>
            <a:r>
              <a:rPr lang="fr-FR" sz="1000" b="1" dirty="0"/>
              <a:t>Tел.: +48 343 655 802</a:t>
            </a:r>
            <a:endParaRPr lang="fr-FR" sz="1000" dirty="0"/>
          </a:p>
          <a:p>
            <a:r>
              <a:rPr lang="fr-FR" sz="1000" dirty="0"/>
              <a:t> </a:t>
            </a:r>
            <a:endParaRPr kumimoji="0" lang="pl-PL" altLang="pl-PL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0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https</a:t>
            </a:r>
            <a:r>
              <a:rPr lang="pl-PL" altLang="pl-PL" sz="1000" b="1" dirty="0">
                <a:solidFill>
                  <a:srgbClr val="000000"/>
                </a:solidFill>
                <a:latin typeface="Georgia" panose="02040502050405020303" pitchFamily="18" charset="0"/>
              </a:rPr>
              <a:t>://</a:t>
            </a:r>
            <a:r>
              <a:rPr lang="pl-PL" altLang="pl-PL" sz="10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wsl.edu.pl</a:t>
            </a:r>
            <a:r>
              <a:rPr lang="pl-PL" altLang="pl-PL" sz="1000" b="1" dirty="0">
                <a:solidFill>
                  <a:srgbClr val="000000"/>
                </a:solidFill>
                <a:latin typeface="Georgia" panose="02040502050405020303" pitchFamily="18" charset="0"/>
              </a:rPr>
              <a:t>/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pl-P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Вища Школа Лінгвістична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pl-P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вул. Наджечна 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pl-P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42-200 Ченстохова, Республіка Польща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pl-PL" sz="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1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5872163" y="4205288"/>
            <a:ext cx="433387" cy="1143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5012" y="202630"/>
            <a:ext cx="6829499" cy="1293028"/>
          </a:xfrm>
        </p:spPr>
        <p:txBody>
          <a:bodyPr>
            <a:normAutofit/>
          </a:bodyPr>
          <a:lstStyle/>
          <a:p>
            <a:pPr algn="ctr"/>
            <a:r>
              <a:rPr lang="pl-PL" sz="4800" cap="none" dirty="0"/>
              <a:t>Częstochowa</a:t>
            </a:r>
            <a:endParaRPr lang="pl-PL" sz="4800" dirty="0"/>
          </a:p>
        </p:txBody>
      </p:sp>
      <p:pic>
        <p:nvPicPr>
          <p:cNvPr id="9218" name="Picture 2" descr="Znalezione obrazy dla zapytania mapa Polski z Częstochow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37" y="2233612"/>
            <a:ext cx="3311525" cy="288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5981700" y="4295775"/>
            <a:ext cx="304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1" name="Łącznik prosty ze strzałką 10"/>
          <p:cNvCxnSpPr/>
          <p:nvPr/>
        </p:nvCxnSpPr>
        <p:spPr>
          <a:xfrm flipV="1">
            <a:off x="5998128" y="3565321"/>
            <a:ext cx="411061" cy="639967"/>
          </a:xfrm>
          <a:prstGeom prst="straightConnector1">
            <a:avLst/>
          </a:prstGeom>
          <a:ln>
            <a:solidFill>
              <a:srgbClr val="FF7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>
          <a:xfrm>
            <a:off x="6064250" y="4341494"/>
            <a:ext cx="231775" cy="182881"/>
          </a:xfrm>
          <a:prstGeom prst="straightConnector1">
            <a:avLst/>
          </a:prstGeom>
          <a:ln>
            <a:solidFill>
              <a:srgbClr val="FF7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/>
          <p:cNvSpPr txBox="1"/>
          <p:nvPr/>
        </p:nvSpPr>
        <p:spPr>
          <a:xfrm>
            <a:off x="5934074" y="3776186"/>
            <a:ext cx="8096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240 km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6180137" y="4233466"/>
            <a:ext cx="8096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140 km</a:t>
            </a:r>
          </a:p>
        </p:txBody>
      </p:sp>
      <p:cxnSp>
        <p:nvCxnSpPr>
          <p:cNvPr id="17" name="Łącznik prosty ze strzałką 16"/>
          <p:cNvCxnSpPr/>
          <p:nvPr/>
        </p:nvCxnSpPr>
        <p:spPr>
          <a:xfrm flipH="1" flipV="1">
            <a:off x="5412582" y="4227194"/>
            <a:ext cx="539975" cy="35244"/>
          </a:xfrm>
          <a:prstGeom prst="straightConnector1">
            <a:avLst/>
          </a:prstGeom>
          <a:ln>
            <a:solidFill>
              <a:srgbClr val="FF7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 tekstowe 18"/>
          <p:cNvSpPr txBox="1"/>
          <p:nvPr/>
        </p:nvSpPr>
        <p:spPr>
          <a:xfrm>
            <a:off x="5429647" y="4131072"/>
            <a:ext cx="8096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150 km</a:t>
            </a:r>
          </a:p>
        </p:txBody>
      </p:sp>
      <p:pic>
        <p:nvPicPr>
          <p:cNvPr id="9222" name="Picture 6" descr="Znalezione obrazy dla zapytania częstochow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61" y="1515141"/>
            <a:ext cx="3221935" cy="201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Podobny obra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615" y="1220152"/>
            <a:ext cx="3590117" cy="202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Podobny obra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17" y="3938668"/>
            <a:ext cx="3895663" cy="159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Podobny obraz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436" y="3886891"/>
            <a:ext cx="3290174" cy="191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62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710223" y="0"/>
            <a:ext cx="78468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latin typeface="+mj-lt"/>
              </a:rPr>
              <a:t>Місія</a:t>
            </a:r>
          </a:p>
          <a:p>
            <a:pPr algn="ctr"/>
            <a:r>
              <a:rPr lang="uk-UA" sz="3200" dirty="0">
                <a:latin typeface="+mj-lt"/>
              </a:rPr>
              <a:t> </a:t>
            </a: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Вищої Школи Лінгвістичної </a:t>
            </a:r>
            <a:b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endParaRPr lang="pl-PL" sz="3200" dirty="0">
              <a:latin typeface="+mj-lt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726558" y="1006995"/>
            <a:ext cx="11830492" cy="1520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сприяти кожному в цілісному розвитку і лідерському становленні, служити людині, громаді, суспільству.</a:t>
            </a:r>
            <a:br>
              <a:rPr lang="uk-UA" sz="24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наш університет успішно реалізує цю місію - вже понад 27 років</a:t>
            </a:r>
            <a:r>
              <a:rPr lang="pl-PL" sz="2400" b="1" cap="none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pic>
        <p:nvPicPr>
          <p:cNvPr id="6" name="Picture 2" descr="72992936_405781776980011_2011764158915149824_n"/>
          <p:cNvPicPr>
            <a:picLocks noChangeAspect="1" noChangeArrowheads="1"/>
          </p:cNvPicPr>
          <p:nvPr/>
        </p:nvPicPr>
        <p:blipFill>
          <a:blip r:embed="rId2"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801" y="2821279"/>
            <a:ext cx="6078907" cy="4036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Obraz 6" descr="Znalezione obrazy dla zapytania місія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509" l="0" r="988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02" y="2638211"/>
            <a:ext cx="3685954" cy="3815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8417" flipH="1">
            <a:off x="10105822" y="2092354"/>
            <a:ext cx="1709773" cy="129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70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42614" y="308343"/>
            <a:ext cx="7049386" cy="1002259"/>
          </a:xfrm>
        </p:spPr>
        <p:txBody>
          <a:bodyPr/>
          <a:lstStyle/>
          <a:p>
            <a:r>
              <a:rPr lang="uk-UA" dirty="0"/>
              <a:t>Програми </a:t>
            </a:r>
            <a:r>
              <a:rPr lang="en-GB" dirty="0"/>
              <a:t>WSL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82501" y="1415903"/>
            <a:ext cx="10207257" cy="272193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i="1" dirty="0"/>
              <a:t>Онлайн-навчання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i="1" dirty="0"/>
              <a:t>Подвійний Диплом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/>
              <a:t>Закордонне стажування для викладачів українських ВНЗ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/>
              <a:t>Підтвердження рівня володіння іноземної мови</a:t>
            </a:r>
            <a:endParaRPr lang="pl-PL" sz="2400" b="1" i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614" y="2851298"/>
            <a:ext cx="6096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2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51815" y="0"/>
            <a:ext cx="9459432" cy="20030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/>
              <a:t>Закордонне стажування для викладачів українських ВНЗ</a:t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01477" y="1603000"/>
            <a:ext cx="10494337" cy="383023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Цільова група проекту:</a:t>
            </a:r>
            <a:r>
              <a:rPr lang="ru-RU" dirty="0"/>
              <a:t> викладацький склад закладів вищої освіти України, методисти та адміністративний персонал українських ЗВО.</a:t>
            </a:r>
            <a:endParaRPr lang="pl-PL" dirty="0"/>
          </a:p>
          <a:p>
            <a:pPr>
              <a:lnSpc>
                <a:spcPct val="150000"/>
              </a:lnSpc>
            </a:pPr>
            <a:r>
              <a:rPr lang="ru-RU" b="1" dirty="0"/>
              <a:t>Документ, що підтверджує закінчення курсу </a:t>
            </a:r>
            <a:r>
              <a:rPr lang="ru-RU" dirty="0"/>
              <a:t>– </a:t>
            </a:r>
            <a:r>
              <a:rPr lang="ru-RU" b="1" dirty="0"/>
              <a:t>офіційний сертифікат про проходження курсу підвищення компетентностей за формою Міністерства освіти </a:t>
            </a:r>
            <a:r>
              <a:rPr lang="ru-RU" b="1" dirty="0" err="1"/>
              <a:t>Республіки</a:t>
            </a:r>
            <a:r>
              <a:rPr lang="ru-RU" b="1" dirty="0"/>
              <a:t> </a:t>
            </a:r>
            <a:r>
              <a:rPr lang="ru-RU" b="1" dirty="0" err="1"/>
              <a:t>Польща</a:t>
            </a:r>
            <a:r>
              <a:rPr lang="ru-RU" b="1" dirty="0"/>
              <a:t>, </a:t>
            </a:r>
            <a:r>
              <a:rPr lang="ru-RU" b="1" dirty="0" err="1"/>
              <a:t>узгодженим</a:t>
            </a:r>
            <a:r>
              <a:rPr lang="ru-RU" b="1" dirty="0"/>
              <a:t> та </a:t>
            </a:r>
            <a:r>
              <a:rPr lang="ru-RU" b="1" dirty="0" err="1"/>
              <a:t>визнаним</a:t>
            </a:r>
            <a:r>
              <a:rPr lang="ru-RU" b="1" dirty="0"/>
              <a:t> </a:t>
            </a:r>
            <a:r>
              <a:rPr lang="ru-RU" b="1" dirty="0" err="1"/>
              <a:t>Міністерством</a:t>
            </a:r>
            <a:r>
              <a:rPr lang="ru-RU" b="1" dirty="0"/>
              <a:t> </a:t>
            </a:r>
            <a:r>
              <a:rPr lang="ru-RU" b="1" dirty="0" err="1"/>
              <a:t>освіти</a:t>
            </a:r>
            <a:r>
              <a:rPr lang="ru-RU" b="1" dirty="0"/>
              <a:t> і науки </a:t>
            </a:r>
            <a:r>
              <a:rPr lang="ru-RU" b="1" dirty="0" err="1"/>
              <a:t>України</a:t>
            </a:r>
            <a:r>
              <a:rPr lang="ru-RU" b="1" dirty="0"/>
              <a:t>.</a:t>
            </a:r>
            <a:endParaRPr lang="pl-PL" b="1" dirty="0"/>
          </a:p>
          <a:p>
            <a:pPr>
              <a:lnSpc>
                <a:spcPct val="150000"/>
              </a:lnSpc>
            </a:pPr>
            <a:r>
              <a:rPr lang="ru-RU" b="1" dirty="0"/>
              <a:t>Мови проведення:</a:t>
            </a:r>
            <a:r>
              <a:rPr lang="ru-RU" dirty="0"/>
              <a:t> польська (з перекладом), українська та російська. Частина тем може бути доступна для обговорення англійською, польською та німецькою мовами.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5491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170121" y="0"/>
            <a:ext cx="11780873" cy="3967717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uk-UA" sz="2000" dirty="0">
                <a:solidFill>
                  <a:schemeClr val="tx1"/>
                </a:solidFill>
              </a:rPr>
              <a:t>	Вища Школа Лінгвістична в Ченстохові пропонує до Вашої уваги програму з</a:t>
            </a:r>
            <a:r>
              <a:rPr lang="ru-RU" sz="2000" dirty="0">
                <a:solidFill>
                  <a:schemeClr val="tx1"/>
                </a:solidFill>
              </a:rPr>
              <a:t>акордонного стажування для викладачів, методистів та адміністративного персоналу українських ЗВО в рамках </a:t>
            </a:r>
            <a:r>
              <a:rPr lang="uk-UA" sz="2000" dirty="0">
                <a:solidFill>
                  <a:schemeClr val="tx1"/>
                </a:solidFill>
              </a:rPr>
              <a:t>Європейського освітнього проекту </a:t>
            </a:r>
            <a:r>
              <a:rPr lang="uk-UA" sz="2000" b="1" dirty="0">
                <a:solidFill>
                  <a:schemeClr val="tx1"/>
                </a:solidFill>
              </a:rPr>
              <a:t>«</a:t>
            </a:r>
            <a:r>
              <a:rPr lang="en-US" sz="2000" b="1" i="1" dirty="0">
                <a:solidFill>
                  <a:schemeClr val="tx1"/>
                </a:solidFill>
              </a:rPr>
              <a:t>The innovative Methods and Technologies of Teaching</a:t>
            </a:r>
            <a:r>
              <a:rPr lang="ru-RU" sz="2000" b="1" i="1" dirty="0">
                <a:solidFill>
                  <a:schemeClr val="tx1"/>
                </a:solidFill>
              </a:rPr>
              <a:t>: </a:t>
            </a:r>
            <a:r>
              <a:rPr lang="en-US" sz="2000" b="1" i="1" dirty="0">
                <a:solidFill>
                  <a:schemeClr val="tx1"/>
                </a:solidFill>
              </a:rPr>
              <a:t>The Newest in the European Educational Practice</a:t>
            </a:r>
            <a:r>
              <a:rPr lang="uk-UA" sz="2000" b="1" dirty="0">
                <a:solidFill>
                  <a:schemeClr val="tx1"/>
                </a:solidFill>
              </a:rPr>
              <a:t>»</a:t>
            </a:r>
            <a:r>
              <a:rPr lang="uk-UA" sz="2000" dirty="0">
                <a:solidFill>
                  <a:schemeClr val="tx1"/>
                </a:solidFill>
              </a:rPr>
              <a:t>. </a:t>
            </a:r>
            <a:r>
              <a:rPr lang="ru-RU" sz="2000" dirty="0">
                <a:solidFill>
                  <a:schemeClr val="tx1"/>
                </a:solidFill>
              </a:rPr>
              <a:t>Під час стажування Ви опануєте проектний підхід до організації навчального процесу. Навчитеся розробляти та подавати власні обмінні, навчальні та дослідницькі проекти для отримання фінансування зі спеціальних фондів ЄС. Ознайомитеся з можливостями реалізації принципу мобільності студентів та викладачів через використання фондів ЄС, призначених для фінансування компоненти мобільності. Налагодите корисні зв’язки з польськими колегами. Таке стажування дозволить отримати важливий досвід практичної роботи у закордонному університеті. </a:t>
            </a:r>
            <a:endParaRPr lang="pl-PL" sz="2000" dirty="0">
              <a:solidFill>
                <a:schemeClr val="tx1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pl-PL" sz="2000" dirty="0"/>
              <a:t>	</a:t>
            </a:r>
            <a:r>
              <a:rPr lang="uk-UA" sz="2000" dirty="0"/>
              <a:t>Вартість організаційного збору – 250 євро (дистанційна форма програми).</a:t>
            </a:r>
            <a:endParaRPr lang="pl-PL" sz="2000" dirty="0">
              <a:solidFill>
                <a:schemeClr val="tx1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206" y="3855749"/>
            <a:ext cx="5351564" cy="292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04167" y="456028"/>
            <a:ext cx="7348870" cy="426474"/>
          </a:xfrm>
        </p:spPr>
        <p:txBody>
          <a:bodyPr>
            <a:noAutofit/>
          </a:bodyPr>
          <a:lstStyle/>
          <a:p>
            <a:r>
              <a:rPr lang="uk-UA" sz="2800" dirty="0"/>
              <a:t>Учасники стажування вивчатимуть такі дисципліни</a:t>
            </a:r>
            <a:endParaRPr lang="pl-PL" sz="28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311804"/>
              </p:ext>
            </p:extLst>
          </p:nvPr>
        </p:nvGraphicFramePr>
        <p:xfrm>
          <a:off x="318977" y="1084522"/>
          <a:ext cx="11568225" cy="5442859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6473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0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3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58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43" marR="607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Заняття з викладачем (</a:t>
                      </a:r>
                      <a:r>
                        <a:rPr lang="en-US" sz="1400">
                          <a:effectLst/>
                        </a:rPr>
                        <a:t>face</a:t>
                      </a:r>
                      <a:r>
                        <a:rPr lang="uk-UA" sz="1400">
                          <a:effectLst/>
                        </a:rPr>
                        <a:t>-</a:t>
                      </a:r>
                      <a:r>
                        <a:rPr lang="en-US" sz="1400">
                          <a:effectLst/>
                        </a:rPr>
                        <a:t>to</a:t>
                      </a:r>
                      <a:r>
                        <a:rPr lang="uk-UA" sz="1400">
                          <a:effectLst/>
                        </a:rPr>
                        <a:t>-</a:t>
                      </a:r>
                      <a:r>
                        <a:rPr lang="en-US" sz="1400">
                          <a:effectLst/>
                        </a:rPr>
                        <a:t>face</a:t>
                      </a:r>
                      <a:r>
                        <a:rPr lang="uk-UA" sz="1400">
                          <a:effectLst/>
                        </a:rPr>
                        <a:t>)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43" marR="607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Індивідуальні заняття +</a:t>
                      </a:r>
                      <a:r>
                        <a:rPr lang="en-US" sz="1400" dirty="0">
                          <a:effectLst/>
                        </a:rPr>
                        <a:t> online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43" marR="6074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9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Техніки коучінгу в освітній практиці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43" marR="607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</a:rPr>
                        <a:t>5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43" marR="607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10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43" marR="6074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35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Новітні технології в сучасній освіті: «</a:t>
                      </a:r>
                      <a:r>
                        <a:rPr lang="pl-PL" sz="1400">
                          <a:effectLst/>
                        </a:rPr>
                        <a:t>Global University Network</a:t>
                      </a:r>
                      <a:r>
                        <a:rPr lang="uk-UA" sz="1400">
                          <a:effectLst/>
                        </a:rPr>
                        <a:t>» і «Global Lab»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43" marR="607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5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43" marR="607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10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43" marR="6074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7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Сучасне управління освітою: лідерство в сфері освіти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43" marR="607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5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43" marR="607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10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43" marR="6074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7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Трансформаційна освіта та її знаряддя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43" marR="607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10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43" marR="607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20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43" marR="6074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35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Соціально-психологічна підтримка інноваційних процесів в університетах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43" marR="607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5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43" marR="607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10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43" marR="6074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7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Засоби масової інформації та соціальної комунікації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43" marR="607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5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43" marR="607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10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43" marR="6074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49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400">
                          <a:effectLst/>
                        </a:rPr>
                        <a:t>Академічна доброчесність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43" marR="607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5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43" marR="607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10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43" marR="60743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07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400">
                          <a:effectLst/>
                        </a:rPr>
                        <a:t>Академічна мобільність в системі вищої освіти Європейського Союзу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43" marR="607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5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43" marR="607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10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43" marR="60743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49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400">
                          <a:effectLst/>
                        </a:rPr>
                        <a:t>Розвиток міжнародного проекту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43" marR="607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5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43" marR="607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10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43" marR="60743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07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400">
                          <a:effectLst/>
                        </a:rPr>
                        <a:t>Індивідуальний проект з прив’язкою до фахової спрямованості стажера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43" marR="607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5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43" marR="607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25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43" marR="60743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492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400">
                          <a:effectLst/>
                        </a:rPr>
                        <a:t>Всього годин 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43" marR="607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60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43" marR="607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120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43" marR="60743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918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 180 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43" marR="60743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945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5CD065-2277-4E51-867C-B64E336B5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6B581C-E944-4584-959D-6E47C6D36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51248D7-7634-46D2-94FE-A78D942DC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15" y="-110145"/>
            <a:ext cx="10538085" cy="744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57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743200" y="-78558"/>
            <a:ext cx="9448800" cy="1825096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/>
              <a:t>Програма підтвердження рівня володіння іноземної мови </a:t>
            </a:r>
            <a:r>
              <a:rPr lang="en-US" sz="3200" b="1" dirty="0"/>
              <a:t>B</a:t>
            </a:r>
            <a:r>
              <a:rPr lang="uk-UA" sz="3200" b="1" dirty="0"/>
              <a:t>2</a:t>
            </a:r>
            <a:br>
              <a:rPr lang="pl-PL" sz="3200" dirty="0"/>
            </a:br>
            <a:r>
              <a:rPr lang="uk-UA" sz="2000" b="1" dirty="0"/>
              <a:t>(англійської/німецької/польської)</a:t>
            </a:r>
            <a:endParaRPr lang="pl-PL" sz="2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54911" y="2254103"/>
            <a:ext cx="7208682" cy="3356988"/>
          </a:xfrm>
        </p:spPr>
        <p:txBody>
          <a:bodyPr>
            <a:noAutofit/>
          </a:bodyPr>
          <a:lstStyle/>
          <a:p>
            <a:pPr algn="just"/>
            <a:r>
              <a:rPr lang="uk-UA" sz="2400" dirty="0"/>
              <a:t>	</a:t>
            </a:r>
            <a:r>
              <a:rPr lang="uk-UA" dirty="0"/>
              <a:t>Відповідно до установчих документів, що регулюють надання освітніх послуг, зокрема мовної підготовки здобувачів вищої освіти, Вища Школа Лінгвістична запрошує вас до реалізації Програми підготовки та складання тесту з польської, англійської, німецької мов (на рівні В2), відповідно до загальноєвропейської рекомендації з мовної освіти.</a:t>
            </a:r>
          </a:p>
          <a:p>
            <a:pPr algn="just"/>
            <a:r>
              <a:rPr lang="uk-UA" dirty="0"/>
              <a:t>	Вартість організаційного збору – 250 євро (дистанційна форма програми).</a:t>
            </a:r>
            <a:endParaRPr lang="pl-PL" dirty="0"/>
          </a:p>
          <a:p>
            <a:pPr algn="just"/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17" b="89910" l="9979" r="969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387" y="2254103"/>
            <a:ext cx="4394613" cy="329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0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 - &amp;quot;Я Высшая Лингвистическая Школа&amp;quot;&quot;/&gt;&lt;property id=&quot;20307&quot; value=&quot;259&quot;/&gt;&lt;/object&gt;&lt;object type=&quot;3&quot; unique_id=&quot;10006&quot;&gt;&lt;property id=&quot;20148&quot; value=&quot;5&quot;/&gt;&lt;property id=&quot;20300&quot; value=&quot;Slide 3&quot;/&gt;&lt;property id=&quot;20307&quot; value=&quot;257&quot;/&gt;&lt;/object&gt;&lt;object type=&quot;3&quot; unique_id=&quot;10007&quot;&gt;&lt;property id=&quot;20148&quot; value=&quot;5&quot;/&gt;&lt;property id=&quot;20300&quot; value=&quot;Slide 4&quot;/&gt;&lt;property id=&quot;20307&quot; value=&quot;258&quot;/&gt;&lt;/object&gt;&lt;object type=&quot;3&quot; unique_id=&quot;10008&quot;&gt;&lt;property id=&quot;20148&quot; value=&quot;5&quot;/&gt;&lt;property id=&quot;20300&quot; value=&quot;Slide 5 - &amp;quot;&amp;#x0D;&amp;#x0A;Современое оснащение, удобные залы, &amp;#x0D;&amp;#x0A;зал для мультимедийных презентаций, &amp;#x0D;&amp;#x0A;современные переводческие кабины &amp;#x0D;&amp;#x0A;и комп&quot;/&gt;&lt;property id=&quot;20307&quot; value=&quot;260&quot;/&gt;&lt;/object&gt;&lt;object type=&quot;3&quot; unique_id=&quot;10009&quot;&gt;&lt;property id=&quot;20148&quot; value=&quot;5&quot;/&gt;&lt;property id=&quot;20300&quot; value=&quot;Slide 6 - &amp;quot;Студенты ВЛШ в собственных Переводческих Кабинах&amp;quot;&quot;/&gt;&lt;property id=&quot;20307&quot; value=&quot;261&quot;/&gt;&lt;/object&gt;&lt;object type=&quot;3&quot; unique_id=&quot;10010&quot;&gt;&lt;property id=&quot;20148&quot; value=&quot;5&quot;/&gt;&lt;property id=&quot;20300&quot; value=&quot;Slide 7 - &amp;quot;Удобные компьютерные залы&amp;quot;&quot;/&gt;&lt;property id=&quot;20307&quot; value=&quot;262&quot;/&gt;&lt;/object&gt;&lt;object type=&quot;3&quot; unique_id=&quot;10011&quot;&gt;&lt;property id=&quot;20148&quot; value=&quot;5&quot;/&gt;&lt;property id=&quot;20300&quot; value=&quot;Slide 8 - &amp;quot;Наши студенты в мультимедийном зале &amp;#x0D;&amp;#x0A;во время занятий&amp;quot;&quot;/&gt;&lt;property id=&quot;20307&quot; value=&quot;263&quot;/&gt;&lt;/object&gt;&lt;object type=&quot;3&quot; unique_id=&quot;10012&quot;&gt;&lt;property id=&quot;20148&quot; value=&quot;5&quot;/&gt;&lt;property id=&quot;20300&quot; value=&quot;Slide 9 - &amp;quot;Современное оснащение, комфортабельное здание &amp;#x0D;&amp;#x0A;для студентов и преподавателей&amp;quot;&quot;/&gt;&lt;property id=&quot;20307&quot; value=&quot;264&quot;/&gt;&lt;/object&gt;&lt;object type=&quot;3&quot; unique_id=&quot;10013&quot;&gt;&lt;property id=&quot;20148&quot; value=&quot;5&quot;/&gt;&lt;property id=&quot;20300&quot; value=&quot;Slide 10 - &amp;quot;Высшая Лингвистическая Школа заботится &amp;#x0D;&amp;#x0A;о своих студентах и преподавателях, &amp;#x0D;&amp;#x0A;предлагая им катание на лыжах, спорти&quot;/&gt;&lt;property id=&quot;20307&quot; value=&quot;265&quot;/&gt;&lt;/object&gt;&lt;object type=&quot;3&quot; unique_id=&quot;10014&quot;&gt;&lt;property id=&quot;20148&quot; value=&quot;5&quot;/&gt;&lt;property id=&quot;20300&quot; value=&quot;Slide 11 - &amp;quot;Развлекательное мероприятие ВЛШ в этом году &amp;#x0D;&amp;#x0A;в историческом здании недалеко вуза&amp;quot;&quot;/&gt;&lt;property id=&quot;20307&quot; value=&quot;26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ara">
  <a:themeElements>
    <a:clrScheme name="Par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</Template>
  <TotalTime>1167</TotalTime>
  <Words>871</Words>
  <Application>Microsoft Office PowerPoint</Application>
  <PresentationFormat>Широкий екран</PresentationFormat>
  <Paragraphs>106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Curlz MT</vt:lpstr>
      <vt:lpstr>Georgia</vt:lpstr>
      <vt:lpstr>Tahoma</vt:lpstr>
      <vt:lpstr>Para</vt:lpstr>
      <vt:lpstr>Презентація PowerPoint</vt:lpstr>
      <vt:lpstr>Częstochowa</vt:lpstr>
      <vt:lpstr>Презентація PowerPoint</vt:lpstr>
      <vt:lpstr>Програми WSL</vt:lpstr>
      <vt:lpstr>Закордонне стажування для викладачів українських ВНЗ </vt:lpstr>
      <vt:lpstr>Презентація PowerPoint</vt:lpstr>
      <vt:lpstr>Учасники стажування вивчатимуть такі дисципліни</vt:lpstr>
      <vt:lpstr>Презентація PowerPoint</vt:lpstr>
      <vt:lpstr>Програма підтвердження рівня володіння іноземної мови B2 (англійської/німецької/польської)</vt:lpstr>
      <vt:lpstr>Основні пріоритети Програми: </vt:lpstr>
      <vt:lpstr>ВЗІРЕЦЬ  сЕРТИФІКАТУ </vt:lpstr>
      <vt:lpstr>Презентація PowerPoint</vt:lpstr>
      <vt:lpstr>Як стати учасником програми?</vt:lpstr>
      <vt:lpstr>Думаєш, що це неможливо?  МОЖЛИВО!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Tomasz Klekot</dc:creator>
  <cp:lastModifiedBy>r</cp:lastModifiedBy>
  <cp:revision>81</cp:revision>
  <cp:lastPrinted>2019-10-23T12:51:53Z</cp:lastPrinted>
  <dcterms:created xsi:type="dcterms:W3CDTF">2013-06-27T08:00:21Z</dcterms:created>
  <dcterms:modified xsi:type="dcterms:W3CDTF">2021-03-24T11:18:46Z</dcterms:modified>
</cp:coreProperties>
</file>